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44"/>
  </p:notesMasterIdLst>
  <p:sldIdLst>
    <p:sldId id="256" r:id="rId2"/>
    <p:sldId id="328" r:id="rId3"/>
    <p:sldId id="257" r:id="rId4"/>
    <p:sldId id="258" r:id="rId5"/>
    <p:sldId id="264" r:id="rId6"/>
    <p:sldId id="276" r:id="rId7"/>
    <p:sldId id="274" r:id="rId8"/>
    <p:sldId id="277" r:id="rId9"/>
    <p:sldId id="278" r:id="rId10"/>
    <p:sldId id="308" r:id="rId11"/>
    <p:sldId id="280" r:id="rId12"/>
    <p:sldId id="309" r:id="rId13"/>
    <p:sldId id="265" r:id="rId14"/>
    <p:sldId id="269" r:id="rId15"/>
    <p:sldId id="303" r:id="rId16"/>
    <p:sldId id="304" r:id="rId17"/>
    <p:sldId id="305" r:id="rId18"/>
    <p:sldId id="306" r:id="rId19"/>
    <p:sldId id="307" r:id="rId20"/>
    <p:sldId id="310" r:id="rId21"/>
    <p:sldId id="311" r:id="rId22"/>
    <p:sldId id="312" r:id="rId23"/>
    <p:sldId id="313" r:id="rId24"/>
    <p:sldId id="314" r:id="rId25"/>
    <p:sldId id="315" r:id="rId26"/>
    <p:sldId id="317" r:id="rId27"/>
    <p:sldId id="318" r:id="rId28"/>
    <p:sldId id="319" r:id="rId29"/>
    <p:sldId id="330" r:id="rId30"/>
    <p:sldId id="320" r:id="rId31"/>
    <p:sldId id="327" r:id="rId32"/>
    <p:sldId id="321" r:id="rId33"/>
    <p:sldId id="322" r:id="rId34"/>
    <p:sldId id="323" r:id="rId35"/>
    <p:sldId id="335" r:id="rId36"/>
    <p:sldId id="333" r:id="rId37"/>
    <p:sldId id="334" r:id="rId38"/>
    <p:sldId id="336" r:id="rId39"/>
    <p:sldId id="331" r:id="rId40"/>
    <p:sldId id="337" r:id="rId41"/>
    <p:sldId id="332" r:id="rId42"/>
    <p:sldId id="325"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9" autoAdjust="0"/>
    <p:restoredTop sz="50000" autoAdjust="0"/>
  </p:normalViewPr>
  <p:slideViewPr>
    <p:cSldViewPr snapToGrid="0" snapToObjects="1">
      <p:cViewPr>
        <p:scale>
          <a:sx n="81" d="100"/>
          <a:sy n="81" d="100"/>
        </p:scale>
        <p:origin x="-270" y="210"/>
      </p:cViewPr>
      <p:guideLst>
        <p:guide orient="horz" pos="2160"/>
        <p:guide pos="3840"/>
      </p:guideLst>
    </p:cSldViewPr>
  </p:slideViewPr>
  <p:outlineViewPr>
    <p:cViewPr>
      <p:scale>
        <a:sx n="33" d="100"/>
        <a:sy n="33" d="100"/>
      </p:scale>
      <p:origin x="0" y="456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2A1452-42E1-4478-AE38-6C35974B680B}"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fr-FR"/>
        </a:p>
      </dgm:t>
    </dgm:pt>
    <dgm:pt modelId="{4EDD9B80-D4F9-4B42-B488-5367203A5207}">
      <dgm:prSet phldrT="[Texte]"/>
      <dgm:spPr/>
      <dgm:t>
        <a:bodyPr/>
        <a:lstStyle/>
        <a:p>
          <a:r>
            <a:rPr lang="fr-FR" dirty="0">
              <a:solidFill>
                <a:schemeClr val="accent1">
                  <a:lumMod val="50000"/>
                </a:schemeClr>
              </a:solidFill>
            </a:rPr>
            <a:t>Migrants </a:t>
          </a:r>
        </a:p>
      </dgm:t>
    </dgm:pt>
    <dgm:pt modelId="{2072E27A-5CAA-4111-BF0C-7E8CAD204ED6}" type="parTrans" cxnId="{1E4999B5-08DC-405A-A084-1FFBF791FED9}">
      <dgm:prSet/>
      <dgm:spPr/>
      <dgm:t>
        <a:bodyPr/>
        <a:lstStyle/>
        <a:p>
          <a:endParaRPr lang="fr-FR"/>
        </a:p>
      </dgm:t>
    </dgm:pt>
    <dgm:pt modelId="{78715967-10D6-4170-BDB9-27EC0E1404E5}" type="sibTrans" cxnId="{1E4999B5-08DC-405A-A084-1FFBF791FED9}">
      <dgm:prSet/>
      <dgm:spPr/>
      <dgm:t>
        <a:bodyPr/>
        <a:lstStyle/>
        <a:p>
          <a:endParaRPr lang="fr-FR"/>
        </a:p>
      </dgm:t>
    </dgm:pt>
    <dgm:pt modelId="{5AC3930C-D6FD-4DE6-9C81-3D68F85469F6}">
      <dgm:prSet phldrT="[Texte]"/>
      <dgm:spPr/>
      <dgm:t>
        <a:bodyPr/>
        <a:lstStyle/>
        <a:p>
          <a:r>
            <a:rPr lang="fr-FR" dirty="0">
              <a:solidFill>
                <a:schemeClr val="accent1">
                  <a:lumMod val="50000"/>
                </a:schemeClr>
              </a:solidFill>
            </a:rPr>
            <a:t>Les personnes en situation d’handicap</a:t>
          </a:r>
          <a:endParaRPr lang="fr-FR" dirty="0"/>
        </a:p>
      </dgm:t>
    </dgm:pt>
    <dgm:pt modelId="{C6CD4830-9C82-4B43-9B4F-DB29C739E0BE}" type="parTrans" cxnId="{1D4FF3B8-73E6-4472-BA6D-02FA5F3B0079}">
      <dgm:prSet/>
      <dgm:spPr/>
      <dgm:t>
        <a:bodyPr/>
        <a:lstStyle/>
        <a:p>
          <a:endParaRPr lang="fr-FR"/>
        </a:p>
      </dgm:t>
    </dgm:pt>
    <dgm:pt modelId="{F1FB938F-82A6-4D1E-A323-F70FE84F32F6}" type="sibTrans" cxnId="{1D4FF3B8-73E6-4472-BA6D-02FA5F3B0079}">
      <dgm:prSet/>
      <dgm:spPr/>
      <dgm:t>
        <a:bodyPr/>
        <a:lstStyle/>
        <a:p>
          <a:endParaRPr lang="fr-FR"/>
        </a:p>
      </dgm:t>
    </dgm:pt>
    <dgm:pt modelId="{D869D372-4B25-43CA-A611-C664E72F53BE}">
      <dgm:prSet phldrT="[Texte]"/>
      <dgm:spPr/>
      <dgm:t>
        <a:bodyPr/>
        <a:lstStyle/>
        <a:p>
          <a:r>
            <a:rPr lang="fr-FR" dirty="0">
              <a:solidFill>
                <a:schemeClr val="accent1">
                  <a:lumMod val="50000"/>
                </a:schemeClr>
              </a:solidFill>
            </a:rPr>
            <a:t>Les femmes en situation précaire</a:t>
          </a:r>
          <a:endParaRPr lang="fr-FR" dirty="0"/>
        </a:p>
      </dgm:t>
    </dgm:pt>
    <dgm:pt modelId="{516F2342-CF9E-4D00-A4C9-0D9DB6DDE0EB}" type="parTrans" cxnId="{944B5876-31FB-49EC-A03D-05F48B5C1DAC}">
      <dgm:prSet/>
      <dgm:spPr/>
      <dgm:t>
        <a:bodyPr/>
        <a:lstStyle/>
        <a:p>
          <a:endParaRPr lang="fr-FR"/>
        </a:p>
      </dgm:t>
    </dgm:pt>
    <dgm:pt modelId="{69D76997-BB76-4A7C-9046-76D6C0F08F97}" type="sibTrans" cxnId="{944B5876-31FB-49EC-A03D-05F48B5C1DAC}">
      <dgm:prSet/>
      <dgm:spPr/>
      <dgm:t>
        <a:bodyPr/>
        <a:lstStyle/>
        <a:p>
          <a:endParaRPr lang="fr-FR"/>
        </a:p>
      </dgm:t>
    </dgm:pt>
    <dgm:pt modelId="{BBB55628-1259-4620-8F18-783E97D694A7}" type="pres">
      <dgm:prSet presAssocID="{972A1452-42E1-4478-AE38-6C35974B680B}" presName="Name0" presStyleCnt="0">
        <dgm:presLayoutVars>
          <dgm:chMax/>
          <dgm:chPref/>
          <dgm:dir/>
        </dgm:presLayoutVars>
      </dgm:prSet>
      <dgm:spPr/>
      <dgm:t>
        <a:bodyPr/>
        <a:lstStyle/>
        <a:p>
          <a:endParaRPr lang="fr-FR"/>
        </a:p>
      </dgm:t>
    </dgm:pt>
    <dgm:pt modelId="{86EB6596-C9EB-43D5-A005-41483AC0F970}" type="pres">
      <dgm:prSet presAssocID="{4EDD9B80-D4F9-4B42-B488-5367203A5207}" presName="composite" presStyleCnt="0">
        <dgm:presLayoutVars>
          <dgm:chMax val="1"/>
          <dgm:chPref val="1"/>
        </dgm:presLayoutVars>
      </dgm:prSet>
      <dgm:spPr/>
    </dgm:pt>
    <dgm:pt modelId="{D7C6A9CB-ED5D-4682-BB53-7513B64CDF76}" type="pres">
      <dgm:prSet presAssocID="{4EDD9B80-D4F9-4B42-B488-5367203A5207}" presName="Accent" presStyleLbl="trAlignAcc1" presStyleIdx="0" presStyleCnt="3">
        <dgm:presLayoutVars>
          <dgm:chMax val="0"/>
          <dgm:chPref val="0"/>
        </dgm:presLayoutVars>
      </dgm:prSet>
      <dgm:spPr/>
    </dgm:pt>
    <dgm:pt modelId="{B6B515F7-750B-41C6-837B-E309597C60D6}" type="pres">
      <dgm:prSet presAssocID="{4EDD9B80-D4F9-4B42-B488-5367203A5207}" presName="Image" presStyleLbl="alignImgPlace1" presStyleIdx="0" presStyleCnt="3">
        <dgm:presLayoutVars>
          <dgm:chMax val="0"/>
          <dgm:chPref val="0"/>
        </dgm:presLayoutVars>
      </dgm:prSet>
      <dgm:spPr>
        <a:blipFill rotWithShape="1">
          <a:blip xmlns:r="http://schemas.openxmlformats.org/officeDocument/2006/relationships" r:embed="rId1"/>
          <a:stretch>
            <a:fillRect/>
          </a:stretch>
        </a:blipFill>
      </dgm:spPr>
    </dgm:pt>
    <dgm:pt modelId="{89EE64C6-8B01-48D0-B0C4-8BF5074BC483}" type="pres">
      <dgm:prSet presAssocID="{4EDD9B80-D4F9-4B42-B488-5367203A5207}" presName="ChildComposite" presStyleCnt="0"/>
      <dgm:spPr/>
    </dgm:pt>
    <dgm:pt modelId="{4152CB08-DBFB-4DE7-A216-175A1D25E66A}" type="pres">
      <dgm:prSet presAssocID="{4EDD9B80-D4F9-4B42-B488-5367203A5207}" presName="Child" presStyleLbl="node1" presStyleIdx="0" presStyleCnt="0">
        <dgm:presLayoutVars>
          <dgm:chMax val="0"/>
          <dgm:chPref val="0"/>
          <dgm:bulletEnabled val="1"/>
        </dgm:presLayoutVars>
      </dgm:prSet>
      <dgm:spPr/>
    </dgm:pt>
    <dgm:pt modelId="{D54221D3-6714-464B-B8DB-97B73921D03A}" type="pres">
      <dgm:prSet presAssocID="{4EDD9B80-D4F9-4B42-B488-5367203A5207}" presName="Parent" presStyleLbl="revTx" presStyleIdx="0" presStyleCnt="3">
        <dgm:presLayoutVars>
          <dgm:chMax val="1"/>
          <dgm:chPref val="0"/>
          <dgm:bulletEnabled val="1"/>
        </dgm:presLayoutVars>
      </dgm:prSet>
      <dgm:spPr/>
      <dgm:t>
        <a:bodyPr/>
        <a:lstStyle/>
        <a:p>
          <a:endParaRPr lang="fr-FR"/>
        </a:p>
      </dgm:t>
    </dgm:pt>
    <dgm:pt modelId="{51015A54-AC3B-4656-8A61-1A7B787D018A}" type="pres">
      <dgm:prSet presAssocID="{78715967-10D6-4170-BDB9-27EC0E1404E5}" presName="sibTrans" presStyleCnt="0"/>
      <dgm:spPr/>
    </dgm:pt>
    <dgm:pt modelId="{4CD3AEB7-F4A5-430B-A22F-BCDC4FB6A528}" type="pres">
      <dgm:prSet presAssocID="{5AC3930C-D6FD-4DE6-9C81-3D68F85469F6}" presName="composite" presStyleCnt="0">
        <dgm:presLayoutVars>
          <dgm:chMax val="1"/>
          <dgm:chPref val="1"/>
        </dgm:presLayoutVars>
      </dgm:prSet>
      <dgm:spPr/>
    </dgm:pt>
    <dgm:pt modelId="{489FE260-2939-4AD0-9C11-4369BFB9B3B1}" type="pres">
      <dgm:prSet presAssocID="{5AC3930C-D6FD-4DE6-9C81-3D68F85469F6}" presName="Accent" presStyleLbl="trAlignAcc1" presStyleIdx="1" presStyleCnt="3">
        <dgm:presLayoutVars>
          <dgm:chMax val="0"/>
          <dgm:chPref val="0"/>
        </dgm:presLayoutVars>
      </dgm:prSet>
      <dgm:spPr/>
    </dgm:pt>
    <dgm:pt modelId="{3AE53BE8-70C3-4CDA-828C-CE635FFDDC06}" type="pres">
      <dgm:prSet presAssocID="{5AC3930C-D6FD-4DE6-9C81-3D68F85469F6}" presName="Image" presStyleLbl="alignImgPlace1" presStyleIdx="1" presStyleCnt="3" custLinFactNeighborX="2516" custLinFactNeighborY="3948">
        <dgm:presLayoutVars>
          <dgm:chMax val="0"/>
          <dgm:chPref val="0"/>
        </dgm:presLayoutVars>
      </dgm:prSet>
      <dgm:spPr>
        <a:blipFill rotWithShape="1">
          <a:blip xmlns:r="http://schemas.openxmlformats.org/officeDocument/2006/relationships" r:embed="rId2"/>
          <a:stretch>
            <a:fillRect/>
          </a:stretch>
        </a:blipFill>
      </dgm:spPr>
    </dgm:pt>
    <dgm:pt modelId="{0A18895A-98C3-46D5-8FB6-63F83F07BA43}" type="pres">
      <dgm:prSet presAssocID="{5AC3930C-D6FD-4DE6-9C81-3D68F85469F6}" presName="ChildComposite" presStyleCnt="0"/>
      <dgm:spPr/>
    </dgm:pt>
    <dgm:pt modelId="{8E3A5A65-440A-43B7-AEA5-3D10E0A299B1}" type="pres">
      <dgm:prSet presAssocID="{5AC3930C-D6FD-4DE6-9C81-3D68F85469F6}" presName="Child" presStyleLbl="node1" presStyleIdx="0" presStyleCnt="0">
        <dgm:presLayoutVars>
          <dgm:chMax val="0"/>
          <dgm:chPref val="0"/>
          <dgm:bulletEnabled val="1"/>
        </dgm:presLayoutVars>
      </dgm:prSet>
      <dgm:spPr/>
    </dgm:pt>
    <dgm:pt modelId="{783C4D5F-2674-4486-8F4C-892CCA034EFB}" type="pres">
      <dgm:prSet presAssocID="{5AC3930C-D6FD-4DE6-9C81-3D68F85469F6}" presName="Parent" presStyleLbl="revTx" presStyleIdx="1" presStyleCnt="3">
        <dgm:presLayoutVars>
          <dgm:chMax val="1"/>
          <dgm:chPref val="0"/>
          <dgm:bulletEnabled val="1"/>
        </dgm:presLayoutVars>
      </dgm:prSet>
      <dgm:spPr/>
      <dgm:t>
        <a:bodyPr/>
        <a:lstStyle/>
        <a:p>
          <a:endParaRPr lang="fr-FR"/>
        </a:p>
      </dgm:t>
    </dgm:pt>
    <dgm:pt modelId="{2675B403-3A3F-4002-99EB-2C6280A8C3EE}" type="pres">
      <dgm:prSet presAssocID="{F1FB938F-82A6-4D1E-A323-F70FE84F32F6}" presName="sibTrans" presStyleCnt="0"/>
      <dgm:spPr/>
    </dgm:pt>
    <dgm:pt modelId="{EFB34390-A48F-44BD-85E8-2C703EE0ECC8}" type="pres">
      <dgm:prSet presAssocID="{D869D372-4B25-43CA-A611-C664E72F53BE}" presName="composite" presStyleCnt="0">
        <dgm:presLayoutVars>
          <dgm:chMax val="1"/>
          <dgm:chPref val="1"/>
        </dgm:presLayoutVars>
      </dgm:prSet>
      <dgm:spPr/>
    </dgm:pt>
    <dgm:pt modelId="{12AFE9A7-FD5D-410A-8B88-69516B622B54}" type="pres">
      <dgm:prSet presAssocID="{D869D372-4B25-43CA-A611-C664E72F53BE}" presName="Accent" presStyleLbl="trAlignAcc1" presStyleIdx="2" presStyleCnt="3">
        <dgm:presLayoutVars>
          <dgm:chMax val="0"/>
          <dgm:chPref val="0"/>
        </dgm:presLayoutVars>
      </dgm:prSet>
      <dgm:spPr/>
    </dgm:pt>
    <dgm:pt modelId="{0318062B-FBF0-42F8-988E-93FBE0E13600}" type="pres">
      <dgm:prSet presAssocID="{D869D372-4B25-43CA-A611-C664E72F53BE}" presName="Image" presStyleLbl="alignImgPlace1" presStyleIdx="2" presStyleCnt="3">
        <dgm:presLayoutVars>
          <dgm:chMax val="0"/>
          <dgm:chPref val="0"/>
        </dgm:presLayoutVars>
      </dgm:prSet>
      <dgm:spPr>
        <a:blipFill rotWithShape="1">
          <a:blip xmlns:r="http://schemas.openxmlformats.org/officeDocument/2006/relationships" r:embed="rId3"/>
          <a:stretch>
            <a:fillRect/>
          </a:stretch>
        </a:blipFill>
      </dgm:spPr>
    </dgm:pt>
    <dgm:pt modelId="{CF3191E3-BE47-4F8B-8731-BBBDB9304B66}" type="pres">
      <dgm:prSet presAssocID="{D869D372-4B25-43CA-A611-C664E72F53BE}" presName="ChildComposite" presStyleCnt="0"/>
      <dgm:spPr/>
    </dgm:pt>
    <dgm:pt modelId="{C328579A-0BB2-4385-8838-3F4DCC184E65}" type="pres">
      <dgm:prSet presAssocID="{D869D372-4B25-43CA-A611-C664E72F53BE}" presName="Child" presStyleLbl="node1" presStyleIdx="0" presStyleCnt="0">
        <dgm:presLayoutVars>
          <dgm:chMax val="0"/>
          <dgm:chPref val="0"/>
          <dgm:bulletEnabled val="1"/>
        </dgm:presLayoutVars>
      </dgm:prSet>
      <dgm:spPr/>
    </dgm:pt>
    <dgm:pt modelId="{2310BF35-FAF8-4582-9F89-2A646C347BF9}" type="pres">
      <dgm:prSet presAssocID="{D869D372-4B25-43CA-A611-C664E72F53BE}" presName="Parent" presStyleLbl="revTx" presStyleIdx="2" presStyleCnt="3">
        <dgm:presLayoutVars>
          <dgm:chMax val="1"/>
          <dgm:chPref val="0"/>
          <dgm:bulletEnabled val="1"/>
        </dgm:presLayoutVars>
      </dgm:prSet>
      <dgm:spPr/>
      <dgm:t>
        <a:bodyPr/>
        <a:lstStyle/>
        <a:p>
          <a:endParaRPr lang="fr-FR"/>
        </a:p>
      </dgm:t>
    </dgm:pt>
  </dgm:ptLst>
  <dgm:cxnLst>
    <dgm:cxn modelId="{944B5876-31FB-49EC-A03D-05F48B5C1DAC}" srcId="{972A1452-42E1-4478-AE38-6C35974B680B}" destId="{D869D372-4B25-43CA-A611-C664E72F53BE}" srcOrd="2" destOrd="0" parTransId="{516F2342-CF9E-4D00-A4C9-0D9DB6DDE0EB}" sibTransId="{69D76997-BB76-4A7C-9046-76D6C0F08F97}"/>
    <dgm:cxn modelId="{1E4999B5-08DC-405A-A084-1FFBF791FED9}" srcId="{972A1452-42E1-4478-AE38-6C35974B680B}" destId="{4EDD9B80-D4F9-4B42-B488-5367203A5207}" srcOrd="0" destOrd="0" parTransId="{2072E27A-5CAA-4111-BF0C-7E8CAD204ED6}" sibTransId="{78715967-10D6-4170-BDB9-27EC0E1404E5}"/>
    <dgm:cxn modelId="{880F7140-A84B-4EE4-8644-A43DE2B94B80}" type="presOf" srcId="{5AC3930C-D6FD-4DE6-9C81-3D68F85469F6}" destId="{783C4D5F-2674-4486-8F4C-892CCA034EFB}" srcOrd="0" destOrd="0" presId="urn:microsoft.com/office/officeart/2008/layout/CaptionedPictures"/>
    <dgm:cxn modelId="{37C63B08-EEC0-4B4C-A7EF-C1DB6556D60F}" type="presOf" srcId="{D869D372-4B25-43CA-A611-C664E72F53BE}" destId="{2310BF35-FAF8-4582-9F89-2A646C347BF9}" srcOrd="0" destOrd="0" presId="urn:microsoft.com/office/officeart/2008/layout/CaptionedPictures"/>
    <dgm:cxn modelId="{59A7BB13-5F9E-4712-B765-FE8DDE1938A4}" type="presOf" srcId="{972A1452-42E1-4478-AE38-6C35974B680B}" destId="{BBB55628-1259-4620-8F18-783E97D694A7}" srcOrd="0" destOrd="0" presId="urn:microsoft.com/office/officeart/2008/layout/CaptionedPictures"/>
    <dgm:cxn modelId="{A84DCD6A-72DC-4D53-97FD-AE2FB9729230}" type="presOf" srcId="{4EDD9B80-D4F9-4B42-B488-5367203A5207}" destId="{D54221D3-6714-464B-B8DB-97B73921D03A}" srcOrd="0" destOrd="0" presId="urn:microsoft.com/office/officeart/2008/layout/CaptionedPictures"/>
    <dgm:cxn modelId="{1D4FF3B8-73E6-4472-BA6D-02FA5F3B0079}" srcId="{972A1452-42E1-4478-AE38-6C35974B680B}" destId="{5AC3930C-D6FD-4DE6-9C81-3D68F85469F6}" srcOrd="1" destOrd="0" parTransId="{C6CD4830-9C82-4B43-9B4F-DB29C739E0BE}" sibTransId="{F1FB938F-82A6-4D1E-A323-F70FE84F32F6}"/>
    <dgm:cxn modelId="{B4DF67C4-D2DE-4CDB-BB7A-CF30BCF0F981}" type="presParOf" srcId="{BBB55628-1259-4620-8F18-783E97D694A7}" destId="{86EB6596-C9EB-43D5-A005-41483AC0F970}" srcOrd="0" destOrd="0" presId="urn:microsoft.com/office/officeart/2008/layout/CaptionedPictures"/>
    <dgm:cxn modelId="{B0A5D466-1E0D-4FD3-AC71-CBE5D85D982A}" type="presParOf" srcId="{86EB6596-C9EB-43D5-A005-41483AC0F970}" destId="{D7C6A9CB-ED5D-4682-BB53-7513B64CDF76}" srcOrd="0" destOrd="0" presId="urn:microsoft.com/office/officeart/2008/layout/CaptionedPictures"/>
    <dgm:cxn modelId="{0F390DE4-B98D-4C60-B2DE-3D072A009C91}" type="presParOf" srcId="{86EB6596-C9EB-43D5-A005-41483AC0F970}" destId="{B6B515F7-750B-41C6-837B-E309597C60D6}" srcOrd="1" destOrd="0" presId="urn:microsoft.com/office/officeart/2008/layout/CaptionedPictures"/>
    <dgm:cxn modelId="{3ACA997D-CDD5-45A2-B4BD-F73E7E749291}" type="presParOf" srcId="{86EB6596-C9EB-43D5-A005-41483AC0F970}" destId="{89EE64C6-8B01-48D0-B0C4-8BF5074BC483}" srcOrd="2" destOrd="0" presId="urn:microsoft.com/office/officeart/2008/layout/CaptionedPictures"/>
    <dgm:cxn modelId="{F6C05C85-D9D7-4642-AAD1-2196FD152BD8}" type="presParOf" srcId="{89EE64C6-8B01-48D0-B0C4-8BF5074BC483}" destId="{4152CB08-DBFB-4DE7-A216-175A1D25E66A}" srcOrd="0" destOrd="0" presId="urn:microsoft.com/office/officeart/2008/layout/CaptionedPictures"/>
    <dgm:cxn modelId="{DDB0863A-CEC0-40EB-AC2C-CA84321AF142}" type="presParOf" srcId="{89EE64C6-8B01-48D0-B0C4-8BF5074BC483}" destId="{D54221D3-6714-464B-B8DB-97B73921D03A}" srcOrd="1" destOrd="0" presId="urn:microsoft.com/office/officeart/2008/layout/CaptionedPictures"/>
    <dgm:cxn modelId="{9B3B105D-AD55-4913-AEAE-18C3222ACBDA}" type="presParOf" srcId="{BBB55628-1259-4620-8F18-783E97D694A7}" destId="{51015A54-AC3B-4656-8A61-1A7B787D018A}" srcOrd="1" destOrd="0" presId="urn:microsoft.com/office/officeart/2008/layout/CaptionedPictures"/>
    <dgm:cxn modelId="{8CB52366-3A2E-463D-9C67-ABB97F7127D7}" type="presParOf" srcId="{BBB55628-1259-4620-8F18-783E97D694A7}" destId="{4CD3AEB7-F4A5-430B-A22F-BCDC4FB6A528}" srcOrd="2" destOrd="0" presId="urn:microsoft.com/office/officeart/2008/layout/CaptionedPictures"/>
    <dgm:cxn modelId="{87345782-C113-479D-8385-E67FB49D90C2}" type="presParOf" srcId="{4CD3AEB7-F4A5-430B-A22F-BCDC4FB6A528}" destId="{489FE260-2939-4AD0-9C11-4369BFB9B3B1}" srcOrd="0" destOrd="0" presId="urn:microsoft.com/office/officeart/2008/layout/CaptionedPictures"/>
    <dgm:cxn modelId="{2B7C7CDD-2A32-4751-872B-2A5AF4F853AF}" type="presParOf" srcId="{4CD3AEB7-F4A5-430B-A22F-BCDC4FB6A528}" destId="{3AE53BE8-70C3-4CDA-828C-CE635FFDDC06}" srcOrd="1" destOrd="0" presId="urn:microsoft.com/office/officeart/2008/layout/CaptionedPictures"/>
    <dgm:cxn modelId="{559DC46B-FEC1-4651-BF37-0E106EB7A214}" type="presParOf" srcId="{4CD3AEB7-F4A5-430B-A22F-BCDC4FB6A528}" destId="{0A18895A-98C3-46D5-8FB6-63F83F07BA43}" srcOrd="2" destOrd="0" presId="urn:microsoft.com/office/officeart/2008/layout/CaptionedPictures"/>
    <dgm:cxn modelId="{97ABF953-29B4-4AF7-A1BC-873F39BB6FE7}" type="presParOf" srcId="{0A18895A-98C3-46D5-8FB6-63F83F07BA43}" destId="{8E3A5A65-440A-43B7-AEA5-3D10E0A299B1}" srcOrd="0" destOrd="0" presId="urn:microsoft.com/office/officeart/2008/layout/CaptionedPictures"/>
    <dgm:cxn modelId="{FB1A8626-DD0D-47A9-88BE-05DB7946103C}" type="presParOf" srcId="{0A18895A-98C3-46D5-8FB6-63F83F07BA43}" destId="{783C4D5F-2674-4486-8F4C-892CCA034EFB}" srcOrd="1" destOrd="0" presId="urn:microsoft.com/office/officeart/2008/layout/CaptionedPictures"/>
    <dgm:cxn modelId="{6B82A337-84B3-4CCB-B841-E529F48685E0}" type="presParOf" srcId="{BBB55628-1259-4620-8F18-783E97D694A7}" destId="{2675B403-3A3F-4002-99EB-2C6280A8C3EE}" srcOrd="3" destOrd="0" presId="urn:microsoft.com/office/officeart/2008/layout/CaptionedPictures"/>
    <dgm:cxn modelId="{68B9DB1B-FDA3-435B-9CAD-8FC418D9C598}" type="presParOf" srcId="{BBB55628-1259-4620-8F18-783E97D694A7}" destId="{EFB34390-A48F-44BD-85E8-2C703EE0ECC8}" srcOrd="4" destOrd="0" presId="urn:microsoft.com/office/officeart/2008/layout/CaptionedPictures"/>
    <dgm:cxn modelId="{C7639304-9C42-4356-990D-61967ACE8043}" type="presParOf" srcId="{EFB34390-A48F-44BD-85E8-2C703EE0ECC8}" destId="{12AFE9A7-FD5D-410A-8B88-69516B622B54}" srcOrd="0" destOrd="0" presId="urn:microsoft.com/office/officeart/2008/layout/CaptionedPictures"/>
    <dgm:cxn modelId="{B9CBB63F-7FAD-4E83-807C-574E5D0C6D55}" type="presParOf" srcId="{EFB34390-A48F-44BD-85E8-2C703EE0ECC8}" destId="{0318062B-FBF0-42F8-988E-93FBE0E13600}" srcOrd="1" destOrd="0" presId="urn:microsoft.com/office/officeart/2008/layout/CaptionedPictures"/>
    <dgm:cxn modelId="{A2A9FF56-C7A8-4FBA-B965-39D445D434A9}" type="presParOf" srcId="{EFB34390-A48F-44BD-85E8-2C703EE0ECC8}" destId="{CF3191E3-BE47-4F8B-8731-BBBDB9304B66}" srcOrd="2" destOrd="0" presId="urn:microsoft.com/office/officeart/2008/layout/CaptionedPictures"/>
    <dgm:cxn modelId="{8543B511-50F6-4407-9B1E-37001432FEDC}" type="presParOf" srcId="{CF3191E3-BE47-4F8B-8731-BBBDB9304B66}" destId="{C328579A-0BB2-4385-8838-3F4DCC184E65}" srcOrd="0" destOrd="0" presId="urn:microsoft.com/office/officeart/2008/layout/CaptionedPictures"/>
    <dgm:cxn modelId="{FC93C296-1DA3-44EF-9AEF-EC7FA1A1DFFB}" type="presParOf" srcId="{CF3191E3-BE47-4F8B-8731-BBBDB9304B66}" destId="{2310BF35-FAF8-4582-9F89-2A646C347BF9}"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EB34B5-77CF-47C9-8038-3A18CFEE19C3}" type="doc">
      <dgm:prSet loTypeId="urn:microsoft.com/office/officeart/2005/8/layout/hList1" loCatId="list" qsTypeId="urn:microsoft.com/office/officeart/2005/8/quickstyle/simple1" qsCatId="simple" csTypeId="urn:microsoft.com/office/officeart/2005/8/colors/accent2_4" csCatId="accent2" phldr="1"/>
      <dgm:spPr/>
      <dgm:t>
        <a:bodyPr/>
        <a:lstStyle/>
        <a:p>
          <a:endParaRPr lang="fr-FR"/>
        </a:p>
      </dgm:t>
    </dgm:pt>
    <dgm:pt modelId="{F5B6E4F5-EC2B-4EB9-AF37-B3B8DC9D1E5B}">
      <dgm:prSet phldrT="[Texte]" custT="1"/>
      <dgm:spPr/>
      <dgm:t>
        <a:bodyPr/>
        <a:lstStyle/>
        <a:p>
          <a:r>
            <a:rPr lang="fr-FR" sz="1600" b="1" dirty="0"/>
            <a:t>Opportunités</a:t>
          </a:r>
        </a:p>
      </dgm:t>
    </dgm:pt>
    <dgm:pt modelId="{251672C8-B7C5-42B5-8E8C-F572E7D313F4}" type="parTrans" cxnId="{3709A732-C199-4F50-B6CD-AF9A4665ECFD}">
      <dgm:prSet/>
      <dgm:spPr/>
      <dgm:t>
        <a:bodyPr/>
        <a:lstStyle/>
        <a:p>
          <a:endParaRPr lang="fr-FR"/>
        </a:p>
      </dgm:t>
    </dgm:pt>
    <dgm:pt modelId="{ABD0485F-E591-46CA-9DA5-DE9609E0B208}" type="sibTrans" cxnId="{3709A732-C199-4F50-B6CD-AF9A4665ECFD}">
      <dgm:prSet/>
      <dgm:spPr/>
      <dgm:t>
        <a:bodyPr/>
        <a:lstStyle/>
        <a:p>
          <a:endParaRPr lang="fr-FR"/>
        </a:p>
      </dgm:t>
    </dgm:pt>
    <dgm:pt modelId="{9FF011FA-82D5-40FB-87FB-E7309C09BA27}">
      <dgm:prSet phldrT="[Texte]" custT="1"/>
      <dgm:spPr/>
      <dgm:t>
        <a:bodyPr/>
        <a:lstStyle/>
        <a:p>
          <a:r>
            <a:rPr lang="fr-FR" sz="1400" dirty="0"/>
            <a:t>Des </a:t>
          </a:r>
          <a:r>
            <a:rPr lang="fr-FR" sz="1400" b="1" dirty="0"/>
            <a:t>stratégies</a:t>
          </a:r>
          <a:r>
            <a:rPr lang="fr-FR" sz="1400" dirty="0"/>
            <a:t> nationales existantes (SNIA, ICRAM, SNH)</a:t>
          </a:r>
        </a:p>
      </dgm:t>
    </dgm:pt>
    <dgm:pt modelId="{501763EF-EEDF-4F6E-9944-3511D2A80447}" type="parTrans" cxnId="{A01CA9C7-5973-45A9-9CD8-B59101A9377F}">
      <dgm:prSet/>
      <dgm:spPr/>
      <dgm:t>
        <a:bodyPr/>
        <a:lstStyle/>
        <a:p>
          <a:endParaRPr lang="fr-FR"/>
        </a:p>
      </dgm:t>
    </dgm:pt>
    <dgm:pt modelId="{31257749-E342-4C86-8B43-86C7E2CCA019}" type="sibTrans" cxnId="{A01CA9C7-5973-45A9-9CD8-B59101A9377F}">
      <dgm:prSet/>
      <dgm:spPr/>
      <dgm:t>
        <a:bodyPr/>
        <a:lstStyle/>
        <a:p>
          <a:endParaRPr lang="fr-FR"/>
        </a:p>
      </dgm:t>
    </dgm:pt>
    <dgm:pt modelId="{2FE4DD18-3E6A-4FC5-8FE8-2EA5C9C289A7}">
      <dgm:prSet phldrT="[Texte]" custT="1"/>
      <dgm:spPr/>
      <dgm:t>
        <a:bodyPr/>
        <a:lstStyle/>
        <a:p>
          <a:r>
            <a:rPr lang="fr-FR" sz="1400" dirty="0"/>
            <a:t>Des </a:t>
          </a:r>
          <a:r>
            <a:rPr lang="fr-FR" sz="1400" b="1" dirty="0"/>
            <a:t>institutionnels</a:t>
          </a:r>
          <a:r>
            <a:rPr lang="fr-FR" sz="1400" dirty="0"/>
            <a:t> qui travaille déjà sur l’ensemble de ces questions (EN, ADS, Direction Santé, Académie de l’Education)</a:t>
          </a:r>
        </a:p>
      </dgm:t>
    </dgm:pt>
    <dgm:pt modelId="{21610616-4537-4321-B30C-6D7B4F789B43}" type="parTrans" cxnId="{92E0B6EC-9B8E-4222-86B6-85C03A0B5EB5}">
      <dgm:prSet/>
      <dgm:spPr/>
      <dgm:t>
        <a:bodyPr/>
        <a:lstStyle/>
        <a:p>
          <a:endParaRPr lang="fr-FR"/>
        </a:p>
      </dgm:t>
    </dgm:pt>
    <dgm:pt modelId="{147B060D-9BAE-43E4-81FB-D2AD30CEB569}" type="sibTrans" cxnId="{92E0B6EC-9B8E-4222-86B6-85C03A0B5EB5}">
      <dgm:prSet/>
      <dgm:spPr/>
      <dgm:t>
        <a:bodyPr/>
        <a:lstStyle/>
        <a:p>
          <a:endParaRPr lang="fr-FR"/>
        </a:p>
      </dgm:t>
    </dgm:pt>
    <dgm:pt modelId="{386CA19A-2E4D-4261-8E42-CC6A8E920B80}">
      <dgm:prSet phldrT="[Texte]" custT="1"/>
      <dgm:spPr/>
      <dgm:t>
        <a:bodyPr/>
        <a:lstStyle/>
        <a:p>
          <a:r>
            <a:rPr lang="fr-FR" sz="1800" b="1" dirty="0"/>
            <a:t>Défis </a:t>
          </a:r>
        </a:p>
      </dgm:t>
    </dgm:pt>
    <dgm:pt modelId="{25D0149D-F5BA-4F19-A241-2E029C63E980}" type="parTrans" cxnId="{88BF7595-9019-40EE-99EF-F7551A478CEC}">
      <dgm:prSet/>
      <dgm:spPr/>
      <dgm:t>
        <a:bodyPr/>
        <a:lstStyle/>
        <a:p>
          <a:endParaRPr lang="fr-FR"/>
        </a:p>
      </dgm:t>
    </dgm:pt>
    <dgm:pt modelId="{BD9418D9-9597-4DAC-B4EA-C24881E2FA97}" type="sibTrans" cxnId="{88BF7595-9019-40EE-99EF-F7551A478CEC}">
      <dgm:prSet/>
      <dgm:spPr/>
      <dgm:t>
        <a:bodyPr/>
        <a:lstStyle/>
        <a:p>
          <a:endParaRPr lang="fr-FR"/>
        </a:p>
      </dgm:t>
    </dgm:pt>
    <dgm:pt modelId="{00E7AAF9-805F-4846-BEA3-72A25C506B46}">
      <dgm:prSet phldrT="[Texte]"/>
      <dgm:spPr/>
      <dgm:t>
        <a:bodyPr/>
        <a:lstStyle/>
        <a:p>
          <a:r>
            <a:rPr lang="fr-FR" dirty="0"/>
            <a:t>Déficits en </a:t>
          </a:r>
          <a:r>
            <a:rPr lang="fr-FR" b="1" dirty="0"/>
            <a:t>coordination territoriale </a:t>
          </a:r>
          <a:r>
            <a:rPr lang="fr-FR" dirty="0"/>
            <a:t>(initiatives centralisées)</a:t>
          </a:r>
        </a:p>
      </dgm:t>
    </dgm:pt>
    <dgm:pt modelId="{1C2351EF-648E-44B7-9B19-FFB85C2A5F69}" type="parTrans" cxnId="{E0BA52C2-3E1F-4E7D-8F46-150A07A629A2}">
      <dgm:prSet/>
      <dgm:spPr/>
      <dgm:t>
        <a:bodyPr/>
        <a:lstStyle/>
        <a:p>
          <a:endParaRPr lang="fr-FR"/>
        </a:p>
      </dgm:t>
    </dgm:pt>
    <dgm:pt modelId="{151E48CD-DE0F-452C-9268-9A6F5AF02DDC}" type="sibTrans" cxnId="{E0BA52C2-3E1F-4E7D-8F46-150A07A629A2}">
      <dgm:prSet/>
      <dgm:spPr/>
      <dgm:t>
        <a:bodyPr/>
        <a:lstStyle/>
        <a:p>
          <a:endParaRPr lang="fr-FR"/>
        </a:p>
      </dgm:t>
    </dgm:pt>
    <dgm:pt modelId="{6E9849BF-6FD7-4A55-B299-AD07D2B090EC}">
      <dgm:prSet phldrT="[Texte]" custT="1"/>
      <dgm:spPr/>
      <dgm:t>
        <a:bodyPr/>
        <a:lstStyle/>
        <a:p>
          <a:r>
            <a:rPr lang="fr-FR" sz="1600" b="1" dirty="0"/>
            <a:t>Caractéristiques communes</a:t>
          </a:r>
        </a:p>
      </dgm:t>
    </dgm:pt>
    <dgm:pt modelId="{2DC14B95-21A2-4D64-B294-5AFEA4CC5777}" type="parTrans" cxnId="{AB76120B-70FC-4F97-BD5B-95B79003560A}">
      <dgm:prSet/>
      <dgm:spPr/>
      <dgm:t>
        <a:bodyPr/>
        <a:lstStyle/>
        <a:p>
          <a:endParaRPr lang="fr-FR"/>
        </a:p>
      </dgm:t>
    </dgm:pt>
    <dgm:pt modelId="{C0E8D5DC-FBCE-4D33-8512-F0387CC74438}" type="sibTrans" cxnId="{AB76120B-70FC-4F97-BD5B-95B79003560A}">
      <dgm:prSet/>
      <dgm:spPr/>
      <dgm:t>
        <a:bodyPr/>
        <a:lstStyle/>
        <a:p>
          <a:endParaRPr lang="fr-FR"/>
        </a:p>
      </dgm:t>
    </dgm:pt>
    <dgm:pt modelId="{A765CFD1-5079-47EA-83D1-D5FC3BE4B3CE}">
      <dgm:prSet phldrT="[Texte]" custT="1"/>
      <dgm:spPr/>
      <dgm:t>
        <a:bodyPr/>
        <a:lstStyle/>
        <a:p>
          <a:pPr algn="l"/>
          <a:r>
            <a:rPr lang="fr-FR" sz="1400" b="1" dirty="0"/>
            <a:t> Inégalités d’accès au service</a:t>
          </a:r>
          <a:endParaRPr lang="fr-FR" sz="1400" dirty="0"/>
        </a:p>
      </dgm:t>
    </dgm:pt>
    <dgm:pt modelId="{3E9E1001-201E-4F7C-8B11-8F59CDB33D7A}" type="parTrans" cxnId="{6E475438-5108-49A3-BCF6-4D22F3B6C4E7}">
      <dgm:prSet/>
      <dgm:spPr/>
      <dgm:t>
        <a:bodyPr/>
        <a:lstStyle/>
        <a:p>
          <a:endParaRPr lang="fr-FR"/>
        </a:p>
      </dgm:t>
    </dgm:pt>
    <dgm:pt modelId="{F3029366-0BCA-4AA7-87B6-0E0770ECD6B0}" type="sibTrans" cxnId="{6E475438-5108-49A3-BCF6-4D22F3B6C4E7}">
      <dgm:prSet/>
      <dgm:spPr/>
      <dgm:t>
        <a:bodyPr/>
        <a:lstStyle/>
        <a:p>
          <a:endParaRPr lang="fr-FR"/>
        </a:p>
      </dgm:t>
    </dgm:pt>
    <dgm:pt modelId="{C21F8400-1FEA-4815-B312-BB9F72A6B0A6}">
      <dgm:prSet phldrT="[Texte]" custT="1"/>
      <dgm:spPr/>
      <dgm:t>
        <a:bodyPr/>
        <a:lstStyle/>
        <a:p>
          <a:pPr algn="l"/>
          <a:r>
            <a:rPr lang="fr-FR" sz="1400" dirty="0"/>
            <a:t> </a:t>
          </a:r>
          <a:r>
            <a:rPr lang="fr-FR" sz="1400" b="1" dirty="0"/>
            <a:t>Caractéristiques communes:</a:t>
          </a:r>
        </a:p>
      </dgm:t>
    </dgm:pt>
    <dgm:pt modelId="{D709C2BF-1A9E-4D15-96C1-365F96AF7394}" type="parTrans" cxnId="{AD01D2B0-5549-4389-86E8-FAB457760CED}">
      <dgm:prSet/>
      <dgm:spPr/>
      <dgm:t>
        <a:bodyPr/>
        <a:lstStyle/>
        <a:p>
          <a:endParaRPr lang="fr-FR"/>
        </a:p>
      </dgm:t>
    </dgm:pt>
    <dgm:pt modelId="{18441E36-9963-429C-9DF2-F39D4A3BAF7A}" type="sibTrans" cxnId="{AD01D2B0-5549-4389-86E8-FAB457760CED}">
      <dgm:prSet/>
      <dgm:spPr/>
      <dgm:t>
        <a:bodyPr/>
        <a:lstStyle/>
        <a:p>
          <a:endParaRPr lang="fr-FR"/>
        </a:p>
      </dgm:t>
    </dgm:pt>
    <dgm:pt modelId="{C3ED7E62-1BC1-4B02-99F1-C8EA0C222242}">
      <dgm:prSet phldrT="[Texte]" custT="1"/>
      <dgm:spPr/>
      <dgm:t>
        <a:bodyPr/>
        <a:lstStyle/>
        <a:p>
          <a:r>
            <a:rPr lang="fr-FR" sz="1400" dirty="0"/>
            <a:t>Une </a:t>
          </a:r>
          <a:r>
            <a:rPr lang="fr-FR" sz="1400" b="1" dirty="0"/>
            <a:t>société civile </a:t>
          </a:r>
          <a:r>
            <a:rPr lang="fr-FR" sz="1400" dirty="0"/>
            <a:t>organisée et expérimentée (Réseau du Nord Handicap, PNPM, associations féministes…)</a:t>
          </a:r>
        </a:p>
      </dgm:t>
    </dgm:pt>
    <dgm:pt modelId="{5A4B3C04-EE5C-43C5-A7EF-58C9FB3BC186}" type="parTrans" cxnId="{AFAB34F2-841E-44AE-8CE0-4A724E271B99}">
      <dgm:prSet/>
      <dgm:spPr/>
      <dgm:t>
        <a:bodyPr/>
        <a:lstStyle/>
        <a:p>
          <a:endParaRPr lang="fr-FR"/>
        </a:p>
      </dgm:t>
    </dgm:pt>
    <dgm:pt modelId="{A8C63D33-0795-4482-9D3D-EADE77E67E55}" type="sibTrans" cxnId="{AFAB34F2-841E-44AE-8CE0-4A724E271B99}">
      <dgm:prSet/>
      <dgm:spPr/>
      <dgm:t>
        <a:bodyPr/>
        <a:lstStyle/>
        <a:p>
          <a:endParaRPr lang="fr-FR"/>
        </a:p>
      </dgm:t>
    </dgm:pt>
    <dgm:pt modelId="{0C2FACA5-8E1E-44AE-816C-7AACA241A3E2}">
      <dgm:prSet phldrT="[Texte]" custT="1"/>
      <dgm:spPr/>
      <dgm:t>
        <a:bodyPr/>
        <a:lstStyle/>
        <a:p>
          <a:r>
            <a:rPr lang="fr-FR" sz="1400" dirty="0"/>
            <a:t>Des </a:t>
          </a:r>
          <a:r>
            <a:rPr lang="fr-FR" sz="1400" b="1" dirty="0"/>
            <a:t>actions</a:t>
          </a:r>
          <a:r>
            <a:rPr lang="fr-FR" sz="1400" dirty="0"/>
            <a:t> déjà entreprises pour améliorer les conditions de vie de ces groupes </a:t>
          </a:r>
        </a:p>
      </dgm:t>
    </dgm:pt>
    <dgm:pt modelId="{71884C00-D021-4724-9231-C46B6BC30A35}" type="parTrans" cxnId="{F3A348ED-C04D-48C0-9D43-2DE805A05F37}">
      <dgm:prSet/>
      <dgm:spPr/>
      <dgm:t>
        <a:bodyPr/>
        <a:lstStyle/>
        <a:p>
          <a:endParaRPr lang="fr-FR"/>
        </a:p>
      </dgm:t>
    </dgm:pt>
    <dgm:pt modelId="{AA19E608-44B9-4A15-B6EC-ACB0123047C0}" type="sibTrans" cxnId="{F3A348ED-C04D-48C0-9D43-2DE805A05F37}">
      <dgm:prSet/>
      <dgm:spPr/>
      <dgm:t>
        <a:bodyPr/>
        <a:lstStyle/>
        <a:p>
          <a:endParaRPr lang="fr-FR"/>
        </a:p>
      </dgm:t>
    </dgm:pt>
    <dgm:pt modelId="{C75A9B32-9759-486A-AD86-FC8A44312E5D}">
      <dgm:prSet phldrT="[Texte]" custT="1"/>
      <dgm:spPr/>
      <dgm:t>
        <a:bodyPr/>
        <a:lstStyle/>
        <a:p>
          <a:r>
            <a:rPr lang="fr-FR" sz="1400" dirty="0"/>
            <a:t>Des </a:t>
          </a:r>
          <a:r>
            <a:rPr lang="fr-FR" sz="1400" b="1" dirty="0"/>
            <a:t>bailleurs de fonds </a:t>
          </a:r>
          <a:r>
            <a:rPr lang="fr-FR" sz="1400" dirty="0"/>
            <a:t>qui travaillent sur l’autonomisation des femmes et l’inclusion des groupes défavorisés</a:t>
          </a:r>
        </a:p>
      </dgm:t>
    </dgm:pt>
    <dgm:pt modelId="{5401EACA-3510-46B5-A9E4-E4C37F3E077D}" type="parTrans" cxnId="{B92F76A3-DB39-422B-9382-E44EA59E0C15}">
      <dgm:prSet/>
      <dgm:spPr/>
      <dgm:t>
        <a:bodyPr/>
        <a:lstStyle/>
        <a:p>
          <a:endParaRPr lang="fr-FR"/>
        </a:p>
      </dgm:t>
    </dgm:pt>
    <dgm:pt modelId="{7F1AF793-D6CE-4230-AA8D-AE1CAECFEE5B}" type="sibTrans" cxnId="{B92F76A3-DB39-422B-9382-E44EA59E0C15}">
      <dgm:prSet/>
      <dgm:spPr/>
      <dgm:t>
        <a:bodyPr/>
        <a:lstStyle/>
        <a:p>
          <a:endParaRPr lang="fr-FR"/>
        </a:p>
      </dgm:t>
    </dgm:pt>
    <dgm:pt modelId="{A26DBA5F-34AD-470F-B56D-7F2EF82ECCF3}">
      <dgm:prSet phldrT="[Texte]"/>
      <dgm:spPr/>
      <dgm:t>
        <a:bodyPr/>
        <a:lstStyle/>
        <a:p>
          <a:r>
            <a:rPr lang="fr-FR" b="1" dirty="0"/>
            <a:t>Société civile </a:t>
          </a:r>
          <a:r>
            <a:rPr lang="fr-FR" dirty="0"/>
            <a:t>non impliquée dans la formulation et la mise en œuvre des politiques territoriales</a:t>
          </a:r>
        </a:p>
      </dgm:t>
    </dgm:pt>
    <dgm:pt modelId="{935DBBDB-5FFF-4BA0-8CCD-D2B856D4EAB6}" type="parTrans" cxnId="{D7AFE6F7-74A0-4C1D-B9DF-8CCACDDE3C39}">
      <dgm:prSet/>
      <dgm:spPr/>
      <dgm:t>
        <a:bodyPr/>
        <a:lstStyle/>
        <a:p>
          <a:endParaRPr lang="fr-FR"/>
        </a:p>
      </dgm:t>
    </dgm:pt>
    <dgm:pt modelId="{24EC4787-4EA5-43BD-95C0-C9C2265CE16C}" type="sibTrans" cxnId="{D7AFE6F7-74A0-4C1D-B9DF-8CCACDDE3C39}">
      <dgm:prSet/>
      <dgm:spPr/>
      <dgm:t>
        <a:bodyPr/>
        <a:lstStyle/>
        <a:p>
          <a:endParaRPr lang="fr-FR"/>
        </a:p>
      </dgm:t>
    </dgm:pt>
    <dgm:pt modelId="{849AD6A2-1936-4539-98C1-F90443C958D6}">
      <dgm:prSet phldrT="[Texte]"/>
      <dgm:spPr/>
      <dgm:t>
        <a:bodyPr/>
        <a:lstStyle/>
        <a:p>
          <a:r>
            <a:rPr lang="fr-FR" dirty="0"/>
            <a:t>Manque de </a:t>
          </a:r>
          <a:r>
            <a:rPr lang="fr-FR" b="1" dirty="0"/>
            <a:t>synergie</a:t>
          </a:r>
          <a:r>
            <a:rPr lang="fr-FR" dirty="0"/>
            <a:t> et d’harmonisation des interventions publiques </a:t>
          </a:r>
          <a:r>
            <a:rPr lang="fr-FR" dirty="0" smtClean="0"/>
            <a:t>et de </a:t>
          </a:r>
          <a:r>
            <a:rPr lang="fr-FR" dirty="0"/>
            <a:t>la SC</a:t>
          </a:r>
        </a:p>
      </dgm:t>
    </dgm:pt>
    <dgm:pt modelId="{819EF627-84AE-4C07-89D3-83584910F5E8}" type="parTrans" cxnId="{760CF01C-1A46-425C-A592-EE8BDE2E50A2}">
      <dgm:prSet/>
      <dgm:spPr/>
      <dgm:t>
        <a:bodyPr/>
        <a:lstStyle/>
        <a:p>
          <a:endParaRPr lang="fr-FR"/>
        </a:p>
      </dgm:t>
    </dgm:pt>
    <dgm:pt modelId="{A52B3A05-7E80-4D17-BB75-C01DD6CE292F}" type="sibTrans" cxnId="{760CF01C-1A46-425C-A592-EE8BDE2E50A2}">
      <dgm:prSet/>
      <dgm:spPr/>
      <dgm:t>
        <a:bodyPr/>
        <a:lstStyle/>
        <a:p>
          <a:endParaRPr lang="fr-FR"/>
        </a:p>
      </dgm:t>
    </dgm:pt>
    <dgm:pt modelId="{BB576667-1B3B-4B80-9959-356A505AF33E}">
      <dgm:prSet phldrT="[Texte]"/>
      <dgm:spPr/>
      <dgm:t>
        <a:bodyPr/>
        <a:lstStyle/>
        <a:p>
          <a:r>
            <a:rPr lang="fr-FR" dirty="0"/>
            <a:t>Déficits en </a:t>
          </a:r>
          <a:r>
            <a:rPr lang="fr-FR" b="1" dirty="0"/>
            <a:t>études et recherches </a:t>
          </a:r>
          <a:r>
            <a:rPr lang="fr-FR" dirty="0"/>
            <a:t>spécifiques sur ces groupes au niveau régional (l’ensemble des enquêtes et études se font au niveau national)</a:t>
          </a:r>
        </a:p>
      </dgm:t>
    </dgm:pt>
    <dgm:pt modelId="{974968B6-6FF6-4DD0-8579-99FB2874866D}" type="parTrans" cxnId="{872FE793-D8A4-4F0B-A9D4-DADA5227E391}">
      <dgm:prSet/>
      <dgm:spPr/>
      <dgm:t>
        <a:bodyPr/>
        <a:lstStyle/>
        <a:p>
          <a:endParaRPr lang="fr-FR"/>
        </a:p>
      </dgm:t>
    </dgm:pt>
    <dgm:pt modelId="{3793E2F5-22DF-4779-ABEE-2F667F059B1C}" type="sibTrans" cxnId="{872FE793-D8A4-4F0B-A9D4-DADA5227E391}">
      <dgm:prSet/>
      <dgm:spPr/>
      <dgm:t>
        <a:bodyPr/>
        <a:lstStyle/>
        <a:p>
          <a:endParaRPr lang="fr-FR"/>
        </a:p>
      </dgm:t>
    </dgm:pt>
    <dgm:pt modelId="{448D8146-C425-4CBC-8EE5-0CD10D0CD90C}">
      <dgm:prSet phldrT="[Texte]"/>
      <dgm:spPr/>
      <dgm:t>
        <a:bodyPr/>
        <a:lstStyle/>
        <a:p>
          <a:r>
            <a:rPr lang="fr-FR" dirty="0"/>
            <a:t>Manque de </a:t>
          </a:r>
          <a:r>
            <a:rPr lang="fr-FR" b="1" dirty="0"/>
            <a:t>moyens matériels et surtout humains </a:t>
          </a:r>
          <a:r>
            <a:rPr lang="fr-FR" dirty="0"/>
            <a:t>pour la mise en œuvre des actions sur le terrain</a:t>
          </a:r>
        </a:p>
      </dgm:t>
    </dgm:pt>
    <dgm:pt modelId="{AF63F69C-8321-4A12-A8E5-D9567BFA77B1}" type="parTrans" cxnId="{95F8F02D-6F90-4A8D-B7C5-A5DD53728CD9}">
      <dgm:prSet/>
      <dgm:spPr/>
      <dgm:t>
        <a:bodyPr/>
        <a:lstStyle/>
        <a:p>
          <a:endParaRPr lang="fr-FR"/>
        </a:p>
      </dgm:t>
    </dgm:pt>
    <dgm:pt modelId="{9521A769-A716-4398-BBB2-72CD987349ED}" type="sibTrans" cxnId="{95F8F02D-6F90-4A8D-B7C5-A5DD53728CD9}">
      <dgm:prSet/>
      <dgm:spPr/>
      <dgm:t>
        <a:bodyPr/>
        <a:lstStyle/>
        <a:p>
          <a:endParaRPr lang="fr-FR"/>
        </a:p>
      </dgm:t>
    </dgm:pt>
    <dgm:pt modelId="{54EDAA42-0D95-4E3E-8FB8-B9F9EB305B53}">
      <dgm:prSet phldrT="[Texte]"/>
      <dgm:spPr/>
      <dgm:t>
        <a:bodyPr/>
        <a:lstStyle/>
        <a:p>
          <a:r>
            <a:rPr lang="fr-FR" dirty="0"/>
            <a:t>Manque d’</a:t>
          </a:r>
          <a:r>
            <a:rPr lang="fr-FR" b="1" dirty="0"/>
            <a:t>expertise </a:t>
          </a:r>
          <a:r>
            <a:rPr lang="fr-FR" dirty="0"/>
            <a:t>pour l’accompagnement de proximité nécessaire au profit des personnes marginalisées et exclues.</a:t>
          </a:r>
        </a:p>
      </dgm:t>
    </dgm:pt>
    <dgm:pt modelId="{1E012432-E6EA-4777-A598-8A858B3BD1C1}" type="parTrans" cxnId="{1E75E766-E628-478B-9AF2-F53AF9D4E64A}">
      <dgm:prSet/>
      <dgm:spPr/>
      <dgm:t>
        <a:bodyPr/>
        <a:lstStyle/>
        <a:p>
          <a:endParaRPr lang="fr-FR"/>
        </a:p>
      </dgm:t>
    </dgm:pt>
    <dgm:pt modelId="{794EEDB4-C192-43BA-8CB0-A020FCDF968C}" type="sibTrans" cxnId="{1E75E766-E628-478B-9AF2-F53AF9D4E64A}">
      <dgm:prSet/>
      <dgm:spPr/>
      <dgm:t>
        <a:bodyPr/>
        <a:lstStyle/>
        <a:p>
          <a:endParaRPr lang="fr-FR"/>
        </a:p>
      </dgm:t>
    </dgm:pt>
    <dgm:pt modelId="{66BEB9BC-3E44-4894-98A1-C3340DD05082}">
      <dgm:prSet phldrT="[Texte]"/>
      <dgm:spPr/>
      <dgm:t>
        <a:bodyPr/>
        <a:lstStyle/>
        <a:p>
          <a:r>
            <a:rPr lang="fr-FR" dirty="0"/>
            <a:t>Caractéristiques de vulnérabilité nécessitant des </a:t>
          </a:r>
          <a:r>
            <a:rPr lang="fr-FR" b="1" dirty="0"/>
            <a:t>appuis</a:t>
          </a:r>
          <a:r>
            <a:rPr lang="fr-FR" dirty="0"/>
            <a:t> pour l’intégration socio-économiques mais également </a:t>
          </a:r>
          <a:r>
            <a:rPr lang="fr-FR" b="1" dirty="0"/>
            <a:t>d’accompagnement</a:t>
          </a:r>
          <a:r>
            <a:rPr lang="fr-FR" dirty="0"/>
            <a:t> psychologique = élément déficient </a:t>
          </a:r>
        </a:p>
      </dgm:t>
    </dgm:pt>
    <dgm:pt modelId="{65CCE93C-7E68-4E27-839E-088E708E1933}" type="parTrans" cxnId="{75C765BA-AE26-4701-92CD-1EA3A4DD37B3}">
      <dgm:prSet/>
      <dgm:spPr/>
      <dgm:t>
        <a:bodyPr/>
        <a:lstStyle/>
        <a:p>
          <a:endParaRPr lang="fr-FR"/>
        </a:p>
      </dgm:t>
    </dgm:pt>
    <dgm:pt modelId="{33BB40C0-77B2-4905-A831-7CB786A6D5AF}" type="sibTrans" cxnId="{75C765BA-AE26-4701-92CD-1EA3A4DD37B3}">
      <dgm:prSet/>
      <dgm:spPr/>
      <dgm:t>
        <a:bodyPr/>
        <a:lstStyle/>
        <a:p>
          <a:endParaRPr lang="fr-FR"/>
        </a:p>
      </dgm:t>
    </dgm:pt>
    <dgm:pt modelId="{7AADA869-C4F5-4A84-A40D-8490A76D75F4}">
      <dgm:prSet phldrT="[Texte]" custT="1"/>
      <dgm:spPr/>
      <dgm:t>
        <a:bodyPr/>
        <a:lstStyle/>
        <a:p>
          <a:pPr algn="l"/>
          <a:r>
            <a:rPr lang="fr-FR" sz="1400" dirty="0"/>
            <a:t>Formation professionnelle et qualifiante</a:t>
          </a:r>
        </a:p>
      </dgm:t>
    </dgm:pt>
    <dgm:pt modelId="{7EC698F7-1398-47F9-86B3-DEA36ED1E29A}" type="parTrans" cxnId="{1EFDF9CF-CF41-486F-9305-72FD948558E4}">
      <dgm:prSet/>
      <dgm:spPr/>
      <dgm:t>
        <a:bodyPr/>
        <a:lstStyle/>
        <a:p>
          <a:endParaRPr lang="fr-FR"/>
        </a:p>
      </dgm:t>
    </dgm:pt>
    <dgm:pt modelId="{DC8DDDB0-9EED-4330-8683-DB1CE53007C1}" type="sibTrans" cxnId="{1EFDF9CF-CF41-486F-9305-72FD948558E4}">
      <dgm:prSet/>
      <dgm:spPr/>
      <dgm:t>
        <a:bodyPr/>
        <a:lstStyle/>
        <a:p>
          <a:endParaRPr lang="fr-FR"/>
        </a:p>
      </dgm:t>
    </dgm:pt>
    <dgm:pt modelId="{3B967837-9619-4C89-954B-0BDDB7BCC54A}">
      <dgm:prSet phldrT="[Texte]" custT="1"/>
      <dgm:spPr/>
      <dgm:t>
        <a:bodyPr/>
        <a:lstStyle/>
        <a:p>
          <a:pPr algn="l"/>
          <a:r>
            <a:rPr lang="fr-FR" sz="1400" dirty="0"/>
            <a:t>Appui à l’insertion  en emploi</a:t>
          </a:r>
        </a:p>
      </dgm:t>
    </dgm:pt>
    <dgm:pt modelId="{73FD4DAF-38ED-44DC-A640-1A4DE51D93A0}" type="parTrans" cxnId="{500AF2CD-8DD6-41FF-9E32-2D4EF8C10E9E}">
      <dgm:prSet/>
      <dgm:spPr/>
      <dgm:t>
        <a:bodyPr/>
        <a:lstStyle/>
        <a:p>
          <a:endParaRPr lang="fr-FR"/>
        </a:p>
      </dgm:t>
    </dgm:pt>
    <dgm:pt modelId="{4E133F14-AA11-4B91-982B-522EB3D72BE9}" type="sibTrans" cxnId="{500AF2CD-8DD6-41FF-9E32-2D4EF8C10E9E}">
      <dgm:prSet/>
      <dgm:spPr/>
      <dgm:t>
        <a:bodyPr/>
        <a:lstStyle/>
        <a:p>
          <a:endParaRPr lang="fr-FR"/>
        </a:p>
      </dgm:t>
    </dgm:pt>
    <dgm:pt modelId="{F71B352F-927A-4526-9D54-D487DAFBB6B5}">
      <dgm:prSet phldrT="[Texte]" custT="1"/>
      <dgm:spPr/>
      <dgm:t>
        <a:bodyPr/>
        <a:lstStyle/>
        <a:p>
          <a:pPr algn="l"/>
          <a:r>
            <a:rPr lang="fr-FR" sz="1400" dirty="0"/>
            <a:t> Vulnérabilité sociale et économique (pauvreté)</a:t>
          </a:r>
        </a:p>
      </dgm:t>
    </dgm:pt>
    <dgm:pt modelId="{4E4ABBA5-9818-4489-AFD8-76DD1D5DE203}" type="parTrans" cxnId="{493FB36B-E3AF-4E18-ADDE-9652AE70BE8D}">
      <dgm:prSet/>
      <dgm:spPr/>
      <dgm:t>
        <a:bodyPr/>
        <a:lstStyle/>
        <a:p>
          <a:endParaRPr lang="fr-FR"/>
        </a:p>
      </dgm:t>
    </dgm:pt>
    <dgm:pt modelId="{93112387-4024-472A-A950-03183F96B421}" type="sibTrans" cxnId="{493FB36B-E3AF-4E18-ADDE-9652AE70BE8D}">
      <dgm:prSet/>
      <dgm:spPr/>
      <dgm:t>
        <a:bodyPr/>
        <a:lstStyle/>
        <a:p>
          <a:endParaRPr lang="fr-FR"/>
        </a:p>
      </dgm:t>
    </dgm:pt>
    <dgm:pt modelId="{2D7766D6-B5C1-4006-867B-83A13E665977}">
      <dgm:prSet phldrT="[Texte]" custT="1"/>
      <dgm:spPr/>
      <dgm:t>
        <a:bodyPr/>
        <a:lstStyle/>
        <a:p>
          <a:pPr algn="l"/>
          <a:r>
            <a:rPr lang="fr-FR" sz="1400" dirty="0"/>
            <a:t> Vulnérabilité psychologique</a:t>
          </a:r>
        </a:p>
      </dgm:t>
    </dgm:pt>
    <dgm:pt modelId="{CD10D894-2CB1-4B81-8363-35628DA869DF}" type="parTrans" cxnId="{8FC32A0E-96A4-457B-AA74-0219B4DFD8DE}">
      <dgm:prSet/>
      <dgm:spPr/>
      <dgm:t>
        <a:bodyPr/>
        <a:lstStyle/>
        <a:p>
          <a:endParaRPr lang="fr-FR"/>
        </a:p>
      </dgm:t>
    </dgm:pt>
    <dgm:pt modelId="{C614E50A-A7C8-49F5-92CF-81BB10922024}" type="sibTrans" cxnId="{8FC32A0E-96A4-457B-AA74-0219B4DFD8DE}">
      <dgm:prSet/>
      <dgm:spPr/>
      <dgm:t>
        <a:bodyPr/>
        <a:lstStyle/>
        <a:p>
          <a:endParaRPr lang="fr-FR"/>
        </a:p>
      </dgm:t>
    </dgm:pt>
    <dgm:pt modelId="{FB963776-95FA-4337-BBCE-BE82426238B6}">
      <dgm:prSet phldrT="[Texte]" custT="1"/>
      <dgm:spPr/>
      <dgm:t>
        <a:bodyPr/>
        <a:lstStyle/>
        <a:p>
          <a:pPr algn="l"/>
          <a:r>
            <a:rPr lang="fr-FR" sz="1400" dirty="0"/>
            <a:t> Exclusion de la société (chômage, analphabétisme, faible niveau de qualification, discrimination et violence)</a:t>
          </a:r>
        </a:p>
      </dgm:t>
    </dgm:pt>
    <dgm:pt modelId="{6B56F02A-E883-44F5-90FD-30C7FEBD97B7}" type="parTrans" cxnId="{4224A7C2-1E31-462C-9009-DE98DE245D2F}">
      <dgm:prSet/>
      <dgm:spPr/>
      <dgm:t>
        <a:bodyPr/>
        <a:lstStyle/>
        <a:p>
          <a:endParaRPr lang="fr-FR"/>
        </a:p>
      </dgm:t>
    </dgm:pt>
    <dgm:pt modelId="{EADCC1DF-72D5-42D4-8690-1D028FFF9546}" type="sibTrans" cxnId="{4224A7C2-1E31-462C-9009-DE98DE245D2F}">
      <dgm:prSet/>
      <dgm:spPr/>
      <dgm:t>
        <a:bodyPr/>
        <a:lstStyle/>
        <a:p>
          <a:endParaRPr lang="fr-FR"/>
        </a:p>
      </dgm:t>
    </dgm:pt>
    <dgm:pt modelId="{57CF6216-7DB2-49A9-B7F4-030912E24358}">
      <dgm:prSet phldrT="[Texte]" custT="1"/>
      <dgm:spPr/>
      <dgm:t>
        <a:bodyPr/>
        <a:lstStyle/>
        <a:p>
          <a:pPr algn="l"/>
          <a:r>
            <a:rPr lang="fr-FR" sz="1400" dirty="0"/>
            <a:t>Santé</a:t>
          </a:r>
        </a:p>
      </dgm:t>
    </dgm:pt>
    <dgm:pt modelId="{0C4EE5FC-889B-4B8E-A816-72C4ACCD6999}" type="sibTrans" cxnId="{AC477475-693A-49FC-9B67-632471EA9225}">
      <dgm:prSet/>
      <dgm:spPr/>
      <dgm:t>
        <a:bodyPr/>
        <a:lstStyle/>
        <a:p>
          <a:endParaRPr lang="fr-FR"/>
        </a:p>
      </dgm:t>
    </dgm:pt>
    <dgm:pt modelId="{D64D7F9E-5AF3-4EDB-ACBC-515AF732EE79}" type="parTrans" cxnId="{AC477475-693A-49FC-9B67-632471EA9225}">
      <dgm:prSet/>
      <dgm:spPr/>
      <dgm:t>
        <a:bodyPr/>
        <a:lstStyle/>
        <a:p>
          <a:endParaRPr lang="fr-FR"/>
        </a:p>
      </dgm:t>
    </dgm:pt>
    <dgm:pt modelId="{D25A4018-D745-4EA9-8449-46BDD0597988}">
      <dgm:prSet phldrT="[Texte]" custT="1"/>
      <dgm:spPr/>
      <dgm:t>
        <a:bodyPr/>
        <a:lstStyle/>
        <a:p>
          <a:pPr algn="l"/>
          <a:r>
            <a:rPr lang="fr-FR" sz="1400" dirty="0"/>
            <a:t>Education</a:t>
          </a:r>
        </a:p>
      </dgm:t>
    </dgm:pt>
    <dgm:pt modelId="{87AB1691-AA5F-4FEC-BEC2-7AF709A3D35E}" type="parTrans" cxnId="{F894D0E6-C57C-473D-BFEF-A900B41117DC}">
      <dgm:prSet/>
      <dgm:spPr/>
      <dgm:t>
        <a:bodyPr/>
        <a:lstStyle/>
        <a:p>
          <a:endParaRPr lang="fr-FR"/>
        </a:p>
      </dgm:t>
    </dgm:pt>
    <dgm:pt modelId="{181BAE71-9CF5-4508-9A6D-CFFEDCEC902A}" type="sibTrans" cxnId="{F894D0E6-C57C-473D-BFEF-A900B41117DC}">
      <dgm:prSet/>
      <dgm:spPr/>
      <dgm:t>
        <a:bodyPr/>
        <a:lstStyle/>
        <a:p>
          <a:endParaRPr lang="fr-FR"/>
        </a:p>
      </dgm:t>
    </dgm:pt>
    <dgm:pt modelId="{8ABF67D8-8124-4A06-9DF3-7D3A5D5D7F97}">
      <dgm:prSet phldrT="[Texte]" custT="1"/>
      <dgm:spPr/>
      <dgm:t>
        <a:bodyPr/>
        <a:lstStyle/>
        <a:p>
          <a:pPr algn="l"/>
          <a:r>
            <a:rPr lang="fr-FR" sz="1400" dirty="0"/>
            <a:t> Nécessité d’un accompagnement de proximité </a:t>
          </a:r>
        </a:p>
      </dgm:t>
    </dgm:pt>
    <dgm:pt modelId="{31252949-A8F8-4220-9770-425826766244}" type="parTrans" cxnId="{FC89BD58-4E5D-469B-8F0D-00700433F464}">
      <dgm:prSet/>
      <dgm:spPr/>
      <dgm:t>
        <a:bodyPr/>
        <a:lstStyle/>
        <a:p>
          <a:endParaRPr lang="fr-FR"/>
        </a:p>
      </dgm:t>
    </dgm:pt>
    <dgm:pt modelId="{4CFAD77D-8291-4E24-8CAE-17C3E061E336}" type="sibTrans" cxnId="{FC89BD58-4E5D-469B-8F0D-00700433F464}">
      <dgm:prSet/>
      <dgm:spPr/>
      <dgm:t>
        <a:bodyPr/>
        <a:lstStyle/>
        <a:p>
          <a:endParaRPr lang="fr-FR"/>
        </a:p>
      </dgm:t>
    </dgm:pt>
    <dgm:pt modelId="{41AE78F5-6F8F-4649-A81B-9B17814CA9B1}">
      <dgm:prSet phldrT="[Texte]"/>
      <dgm:spPr/>
      <dgm:t>
        <a:bodyPr/>
        <a:lstStyle/>
        <a:p>
          <a:r>
            <a:rPr lang="fr-FR" dirty="0"/>
            <a:t>Moyens très limités pour les </a:t>
          </a:r>
          <a:r>
            <a:rPr lang="fr-FR" b="1" dirty="0"/>
            <a:t>associations gestionnaires des centres </a:t>
          </a:r>
          <a:r>
            <a:rPr lang="fr-FR" dirty="0"/>
            <a:t>de services des personnes vulnérables</a:t>
          </a:r>
        </a:p>
      </dgm:t>
    </dgm:pt>
    <dgm:pt modelId="{2D8D892B-00AE-43A5-A044-BB85785E6792}" type="parTrans" cxnId="{46EB09CD-62CA-43F3-BBCD-A9F0FA1E6F75}">
      <dgm:prSet/>
      <dgm:spPr/>
      <dgm:t>
        <a:bodyPr/>
        <a:lstStyle/>
        <a:p>
          <a:endParaRPr lang="fr-FR"/>
        </a:p>
      </dgm:t>
    </dgm:pt>
    <dgm:pt modelId="{E5458165-9539-45E6-B33F-D8F68457E0BC}" type="sibTrans" cxnId="{46EB09CD-62CA-43F3-BBCD-A9F0FA1E6F75}">
      <dgm:prSet/>
      <dgm:spPr/>
      <dgm:t>
        <a:bodyPr/>
        <a:lstStyle/>
        <a:p>
          <a:endParaRPr lang="fr-FR"/>
        </a:p>
      </dgm:t>
    </dgm:pt>
    <dgm:pt modelId="{25F09A0E-338A-4636-A2D9-5C70CA023547}">
      <dgm:prSet phldrT="[Texte]" custT="1"/>
      <dgm:spPr/>
      <dgm:t>
        <a:bodyPr/>
        <a:lstStyle/>
        <a:p>
          <a:r>
            <a:rPr lang="fr-FR" sz="1400" dirty="0"/>
            <a:t>Un </a:t>
          </a:r>
          <a:r>
            <a:rPr lang="fr-FR" sz="1400" b="1" dirty="0"/>
            <a:t>secteur privé </a:t>
          </a:r>
          <a:r>
            <a:rPr lang="fr-FR" sz="1400" dirty="0"/>
            <a:t>dynamique regroupant des entreprises internationales soucieux de la responsabilité sociétale des entreprises (RSE)</a:t>
          </a:r>
        </a:p>
      </dgm:t>
    </dgm:pt>
    <dgm:pt modelId="{B0A5C3B2-3C3C-41F5-AEF5-9B83DC40AEDF}" type="parTrans" cxnId="{67276B82-9039-48B4-A5EF-D0E1F730914B}">
      <dgm:prSet/>
      <dgm:spPr/>
      <dgm:t>
        <a:bodyPr/>
        <a:lstStyle/>
        <a:p>
          <a:endParaRPr lang="fr-FR"/>
        </a:p>
      </dgm:t>
    </dgm:pt>
    <dgm:pt modelId="{1E899D19-B7F4-4F6A-A136-9705A43C8183}" type="sibTrans" cxnId="{67276B82-9039-48B4-A5EF-D0E1F730914B}">
      <dgm:prSet/>
      <dgm:spPr/>
      <dgm:t>
        <a:bodyPr/>
        <a:lstStyle/>
        <a:p>
          <a:endParaRPr lang="fr-FR"/>
        </a:p>
      </dgm:t>
    </dgm:pt>
    <dgm:pt modelId="{A4035987-56B7-D042-B01D-11D72584F926}">
      <dgm:prSet phldrT="[Texte]" custT="1"/>
      <dgm:spPr/>
      <dgm:t>
        <a:bodyPr/>
        <a:lstStyle/>
        <a:p>
          <a:pPr algn="l"/>
          <a:endParaRPr lang="fr-FR" sz="1400" dirty="0"/>
        </a:p>
      </dgm:t>
    </dgm:pt>
    <dgm:pt modelId="{E5F7390A-262C-AB40-B62F-5CE88ECDCE34}" type="parTrans" cxnId="{3F939A73-6C75-334E-8EA8-D9A9F104BEC5}">
      <dgm:prSet/>
      <dgm:spPr/>
      <dgm:t>
        <a:bodyPr/>
        <a:lstStyle/>
        <a:p>
          <a:endParaRPr lang="en-US"/>
        </a:p>
      </dgm:t>
    </dgm:pt>
    <dgm:pt modelId="{89EB8026-B609-C34A-8581-5CA00227C443}" type="sibTrans" cxnId="{3F939A73-6C75-334E-8EA8-D9A9F104BEC5}">
      <dgm:prSet/>
      <dgm:spPr/>
      <dgm:t>
        <a:bodyPr/>
        <a:lstStyle/>
        <a:p>
          <a:endParaRPr lang="en-US"/>
        </a:p>
      </dgm:t>
    </dgm:pt>
    <dgm:pt modelId="{3289EDF1-E137-4740-B546-883F454A006E}">
      <dgm:prSet phldrT="[Texte]" custT="1"/>
      <dgm:spPr/>
      <dgm:t>
        <a:bodyPr/>
        <a:lstStyle/>
        <a:p>
          <a:pPr algn="l"/>
          <a:endParaRPr lang="fr-FR" sz="1400" dirty="0"/>
        </a:p>
      </dgm:t>
    </dgm:pt>
    <dgm:pt modelId="{BC922ACA-623A-FA4C-88B9-FEC8BA426B15}" type="parTrans" cxnId="{0AD8D9D0-99B7-2241-B57E-5D3053AF9786}">
      <dgm:prSet/>
      <dgm:spPr/>
      <dgm:t>
        <a:bodyPr/>
        <a:lstStyle/>
        <a:p>
          <a:endParaRPr lang="en-US"/>
        </a:p>
      </dgm:t>
    </dgm:pt>
    <dgm:pt modelId="{9C628918-04D4-9B4A-8253-7C2A0537A03E}" type="sibTrans" cxnId="{0AD8D9D0-99B7-2241-B57E-5D3053AF9786}">
      <dgm:prSet/>
      <dgm:spPr/>
      <dgm:t>
        <a:bodyPr/>
        <a:lstStyle/>
        <a:p>
          <a:endParaRPr lang="en-US"/>
        </a:p>
      </dgm:t>
    </dgm:pt>
    <dgm:pt modelId="{02CB9C0A-5F31-624C-880C-32C362199230}">
      <dgm:prSet phldrT="[Texte]" custT="1"/>
      <dgm:spPr/>
      <dgm:t>
        <a:bodyPr/>
        <a:lstStyle/>
        <a:p>
          <a:pPr algn="l"/>
          <a:endParaRPr lang="fr-FR" sz="1400" dirty="0"/>
        </a:p>
      </dgm:t>
    </dgm:pt>
    <dgm:pt modelId="{0C51C000-3FD9-AD45-AD3A-0A0A9B6E6B25}" type="parTrans" cxnId="{2F9A268E-868E-4B47-B6E8-849156A6F26C}">
      <dgm:prSet/>
      <dgm:spPr/>
      <dgm:t>
        <a:bodyPr/>
        <a:lstStyle/>
        <a:p>
          <a:endParaRPr lang="en-US"/>
        </a:p>
      </dgm:t>
    </dgm:pt>
    <dgm:pt modelId="{69DE3A30-B7FD-024C-81BD-9ECFC96C19A1}" type="sibTrans" cxnId="{2F9A268E-868E-4B47-B6E8-849156A6F26C}">
      <dgm:prSet/>
      <dgm:spPr/>
      <dgm:t>
        <a:bodyPr/>
        <a:lstStyle/>
        <a:p>
          <a:endParaRPr lang="en-US"/>
        </a:p>
      </dgm:t>
    </dgm:pt>
    <dgm:pt modelId="{D24DE42D-ED3C-A247-AAA5-4072F81FED98}">
      <dgm:prSet phldrT="[Texte]" custT="1"/>
      <dgm:spPr/>
      <dgm:t>
        <a:bodyPr/>
        <a:lstStyle/>
        <a:p>
          <a:pPr algn="l"/>
          <a:endParaRPr lang="fr-FR" sz="1400" dirty="0"/>
        </a:p>
      </dgm:t>
    </dgm:pt>
    <dgm:pt modelId="{29B7F5AB-DAD6-5D4A-BA7D-E5CCFE1F79D0}" type="parTrans" cxnId="{E4120169-462A-5242-B3C2-915C0784CFF2}">
      <dgm:prSet/>
      <dgm:spPr/>
      <dgm:t>
        <a:bodyPr/>
        <a:lstStyle/>
        <a:p>
          <a:endParaRPr lang="en-US"/>
        </a:p>
      </dgm:t>
    </dgm:pt>
    <dgm:pt modelId="{866638A9-EEAA-134F-967B-398FA2489356}" type="sibTrans" cxnId="{E4120169-462A-5242-B3C2-915C0784CFF2}">
      <dgm:prSet/>
      <dgm:spPr/>
      <dgm:t>
        <a:bodyPr/>
        <a:lstStyle/>
        <a:p>
          <a:endParaRPr lang="en-US"/>
        </a:p>
      </dgm:t>
    </dgm:pt>
    <dgm:pt modelId="{9CDE5E70-F47C-4BD7-AF1A-B31216964632}" type="pres">
      <dgm:prSet presAssocID="{02EB34B5-77CF-47C9-8038-3A18CFEE19C3}" presName="Name0" presStyleCnt="0">
        <dgm:presLayoutVars>
          <dgm:dir/>
          <dgm:animLvl val="lvl"/>
          <dgm:resizeHandles val="exact"/>
        </dgm:presLayoutVars>
      </dgm:prSet>
      <dgm:spPr/>
      <dgm:t>
        <a:bodyPr/>
        <a:lstStyle/>
        <a:p>
          <a:endParaRPr lang="fr-FR"/>
        </a:p>
      </dgm:t>
    </dgm:pt>
    <dgm:pt modelId="{1B09F34F-279A-4256-A88C-E6C4F6DA6D7B}" type="pres">
      <dgm:prSet presAssocID="{F5B6E4F5-EC2B-4EB9-AF37-B3B8DC9D1E5B}" presName="composite" presStyleCnt="0"/>
      <dgm:spPr/>
    </dgm:pt>
    <dgm:pt modelId="{F29E4925-9276-42C7-BACE-597B626A9911}" type="pres">
      <dgm:prSet presAssocID="{F5B6E4F5-EC2B-4EB9-AF37-B3B8DC9D1E5B}" presName="parTx" presStyleLbl="alignNode1" presStyleIdx="0" presStyleCnt="3">
        <dgm:presLayoutVars>
          <dgm:chMax val="0"/>
          <dgm:chPref val="0"/>
          <dgm:bulletEnabled val="1"/>
        </dgm:presLayoutVars>
      </dgm:prSet>
      <dgm:spPr/>
      <dgm:t>
        <a:bodyPr/>
        <a:lstStyle/>
        <a:p>
          <a:endParaRPr lang="fr-FR"/>
        </a:p>
      </dgm:t>
    </dgm:pt>
    <dgm:pt modelId="{AB96C8F0-0589-490B-B784-DB4BBFF420D1}" type="pres">
      <dgm:prSet presAssocID="{F5B6E4F5-EC2B-4EB9-AF37-B3B8DC9D1E5B}" presName="desTx" presStyleLbl="alignAccFollowNode1" presStyleIdx="0" presStyleCnt="3">
        <dgm:presLayoutVars>
          <dgm:bulletEnabled val="1"/>
        </dgm:presLayoutVars>
      </dgm:prSet>
      <dgm:spPr/>
      <dgm:t>
        <a:bodyPr/>
        <a:lstStyle/>
        <a:p>
          <a:endParaRPr lang="fr-FR"/>
        </a:p>
      </dgm:t>
    </dgm:pt>
    <dgm:pt modelId="{15C9953C-AD11-487E-ADAB-BB9CCF9427B7}" type="pres">
      <dgm:prSet presAssocID="{ABD0485F-E591-46CA-9DA5-DE9609E0B208}" presName="space" presStyleCnt="0"/>
      <dgm:spPr/>
    </dgm:pt>
    <dgm:pt modelId="{8A879BA7-49C2-48F5-9652-BA99D827DF50}" type="pres">
      <dgm:prSet presAssocID="{386CA19A-2E4D-4261-8E42-CC6A8E920B80}" presName="composite" presStyleCnt="0"/>
      <dgm:spPr/>
    </dgm:pt>
    <dgm:pt modelId="{86319FF6-3D87-453B-83D8-07F094D67AF6}" type="pres">
      <dgm:prSet presAssocID="{386CA19A-2E4D-4261-8E42-CC6A8E920B80}" presName="parTx" presStyleLbl="alignNode1" presStyleIdx="1" presStyleCnt="3">
        <dgm:presLayoutVars>
          <dgm:chMax val="0"/>
          <dgm:chPref val="0"/>
          <dgm:bulletEnabled val="1"/>
        </dgm:presLayoutVars>
      </dgm:prSet>
      <dgm:spPr/>
      <dgm:t>
        <a:bodyPr/>
        <a:lstStyle/>
        <a:p>
          <a:endParaRPr lang="fr-FR"/>
        </a:p>
      </dgm:t>
    </dgm:pt>
    <dgm:pt modelId="{729D0B85-4474-4781-95A2-F43D199ADC23}" type="pres">
      <dgm:prSet presAssocID="{386CA19A-2E4D-4261-8E42-CC6A8E920B80}" presName="desTx" presStyleLbl="alignAccFollowNode1" presStyleIdx="1" presStyleCnt="3">
        <dgm:presLayoutVars>
          <dgm:bulletEnabled val="1"/>
        </dgm:presLayoutVars>
      </dgm:prSet>
      <dgm:spPr/>
      <dgm:t>
        <a:bodyPr/>
        <a:lstStyle/>
        <a:p>
          <a:endParaRPr lang="fr-FR"/>
        </a:p>
      </dgm:t>
    </dgm:pt>
    <dgm:pt modelId="{E9132D5C-2416-44EE-AF6C-F60B978ED51A}" type="pres">
      <dgm:prSet presAssocID="{BD9418D9-9597-4DAC-B4EA-C24881E2FA97}" presName="space" presStyleCnt="0"/>
      <dgm:spPr/>
    </dgm:pt>
    <dgm:pt modelId="{1FB1035E-D46A-4ED0-BDFF-7FFF5F38A91D}" type="pres">
      <dgm:prSet presAssocID="{6E9849BF-6FD7-4A55-B299-AD07D2B090EC}" presName="composite" presStyleCnt="0"/>
      <dgm:spPr/>
    </dgm:pt>
    <dgm:pt modelId="{F1947633-2BFE-4D15-8934-06E437763B43}" type="pres">
      <dgm:prSet presAssocID="{6E9849BF-6FD7-4A55-B299-AD07D2B090EC}" presName="parTx" presStyleLbl="alignNode1" presStyleIdx="2" presStyleCnt="3">
        <dgm:presLayoutVars>
          <dgm:chMax val="0"/>
          <dgm:chPref val="0"/>
          <dgm:bulletEnabled val="1"/>
        </dgm:presLayoutVars>
      </dgm:prSet>
      <dgm:spPr/>
      <dgm:t>
        <a:bodyPr/>
        <a:lstStyle/>
        <a:p>
          <a:endParaRPr lang="fr-FR"/>
        </a:p>
      </dgm:t>
    </dgm:pt>
    <dgm:pt modelId="{5A455F3A-8812-48CF-86A6-94F7709C3EE7}" type="pres">
      <dgm:prSet presAssocID="{6E9849BF-6FD7-4A55-B299-AD07D2B090EC}" presName="desTx" presStyleLbl="alignAccFollowNode1" presStyleIdx="2" presStyleCnt="3">
        <dgm:presLayoutVars>
          <dgm:bulletEnabled val="1"/>
        </dgm:presLayoutVars>
      </dgm:prSet>
      <dgm:spPr/>
      <dgm:t>
        <a:bodyPr/>
        <a:lstStyle/>
        <a:p>
          <a:endParaRPr lang="fr-FR"/>
        </a:p>
      </dgm:t>
    </dgm:pt>
  </dgm:ptLst>
  <dgm:cxnLst>
    <dgm:cxn modelId="{4224A7C2-1E31-462C-9009-DE98DE245D2F}" srcId="{C21F8400-1FEA-4815-B312-BB9F72A6B0A6}" destId="{FB963776-95FA-4337-BBCE-BE82426238B6}" srcOrd="4" destOrd="0" parTransId="{6B56F02A-E883-44F5-90FD-30C7FEBD97B7}" sibTransId="{EADCC1DF-72D5-42D4-8690-1D028FFF9546}"/>
    <dgm:cxn modelId="{3709A732-C199-4F50-B6CD-AF9A4665ECFD}" srcId="{02EB34B5-77CF-47C9-8038-3A18CFEE19C3}" destId="{F5B6E4F5-EC2B-4EB9-AF37-B3B8DC9D1E5B}" srcOrd="0" destOrd="0" parTransId="{251672C8-B7C5-42B5-8E8C-F572E7D313F4}" sibTransId="{ABD0485F-E591-46CA-9DA5-DE9609E0B208}"/>
    <dgm:cxn modelId="{D7AFE6F7-74A0-4C1D-B9DF-8CCACDDE3C39}" srcId="{386CA19A-2E4D-4261-8E42-CC6A8E920B80}" destId="{A26DBA5F-34AD-470F-B56D-7F2EF82ECCF3}" srcOrd="1" destOrd="0" parTransId="{935DBBDB-5FFF-4BA0-8CCD-D2B856D4EAB6}" sibTransId="{24EC4787-4EA5-43BD-95C0-C9C2265CE16C}"/>
    <dgm:cxn modelId="{45D230C0-C44E-42F5-8A1B-B0071DE2366E}" type="presOf" srcId="{00E7AAF9-805F-4846-BEA3-72A25C506B46}" destId="{729D0B85-4474-4781-95A2-F43D199ADC23}" srcOrd="0" destOrd="0" presId="urn:microsoft.com/office/officeart/2005/8/layout/hList1"/>
    <dgm:cxn modelId="{88BF7595-9019-40EE-99EF-F7551A478CEC}" srcId="{02EB34B5-77CF-47C9-8038-3A18CFEE19C3}" destId="{386CA19A-2E4D-4261-8E42-CC6A8E920B80}" srcOrd="1" destOrd="0" parTransId="{25D0149D-F5BA-4F19-A241-2E029C63E980}" sibTransId="{BD9418D9-9597-4DAC-B4EA-C24881E2FA97}"/>
    <dgm:cxn modelId="{8EB95EC9-D949-431F-8445-7CA6694ECF13}" type="presOf" srcId="{2FE4DD18-3E6A-4FC5-8FE8-2EA5C9C289A7}" destId="{AB96C8F0-0589-490B-B784-DB4BBFF420D1}" srcOrd="0" destOrd="1" presId="urn:microsoft.com/office/officeart/2005/8/layout/hList1"/>
    <dgm:cxn modelId="{FBD892A9-3584-42F3-A8AD-5094CC397813}" type="presOf" srcId="{C21F8400-1FEA-4815-B312-BB9F72A6B0A6}" destId="{5A455F3A-8812-48CF-86A6-94F7709C3EE7}" srcOrd="0" destOrd="6" presId="urn:microsoft.com/office/officeart/2005/8/layout/hList1"/>
    <dgm:cxn modelId="{483F70CC-E85F-452F-A288-47A9D2F15A76}" type="presOf" srcId="{D25A4018-D745-4EA9-8449-46BDD0597988}" destId="{5A455F3A-8812-48CF-86A6-94F7709C3EE7}" srcOrd="0" destOrd="1" presId="urn:microsoft.com/office/officeart/2005/8/layout/hList1"/>
    <dgm:cxn modelId="{9AB92BD4-A08A-442A-A00D-D2E419A7A9E8}" type="presOf" srcId="{54EDAA42-0D95-4E3E-8FB8-B9F9EB305B53}" destId="{729D0B85-4474-4781-95A2-F43D199ADC23}" srcOrd="0" destOrd="5" presId="urn:microsoft.com/office/officeart/2005/8/layout/hList1"/>
    <dgm:cxn modelId="{576E98EF-A3CF-4EFF-8D99-E0BB84FC7FFD}" type="presOf" srcId="{849AD6A2-1936-4539-98C1-F90443C958D6}" destId="{729D0B85-4474-4781-95A2-F43D199ADC23}" srcOrd="0" destOrd="2" presId="urn:microsoft.com/office/officeart/2005/8/layout/hList1"/>
    <dgm:cxn modelId="{8FC32A0E-96A4-457B-AA74-0219B4DFD8DE}" srcId="{C21F8400-1FEA-4815-B312-BB9F72A6B0A6}" destId="{2D7766D6-B5C1-4006-867B-83A13E665977}" srcOrd="2" destOrd="0" parTransId="{CD10D894-2CB1-4B81-8363-35628DA869DF}" sibTransId="{C614E50A-A7C8-49F5-92CF-81BB10922024}"/>
    <dgm:cxn modelId="{0AD8D9D0-99B7-2241-B57E-5D3053AF9786}" srcId="{C21F8400-1FEA-4815-B312-BB9F72A6B0A6}" destId="{3289EDF1-E137-4740-B546-883F454A006E}" srcOrd="1" destOrd="0" parTransId="{BC922ACA-623A-FA4C-88B9-FEC8BA426B15}" sibTransId="{9C628918-04D4-9B4A-8253-7C2A0537A03E}"/>
    <dgm:cxn modelId="{75C765BA-AE26-4701-92CD-1EA3A4DD37B3}" srcId="{386CA19A-2E4D-4261-8E42-CC6A8E920B80}" destId="{66BEB9BC-3E44-4894-98A1-C3340DD05082}" srcOrd="6" destOrd="0" parTransId="{65CCE93C-7E68-4E27-839E-088E708E1933}" sibTransId="{33BB40C0-77B2-4905-A831-7CB786A6D5AF}"/>
    <dgm:cxn modelId="{CC03BCDD-9A20-461C-87B5-5E8355AFD005}" type="presOf" srcId="{7AADA869-C4F5-4A84-A40D-8490A76D75F4}" destId="{5A455F3A-8812-48CF-86A6-94F7709C3EE7}" srcOrd="0" destOrd="3" presId="urn:microsoft.com/office/officeart/2005/8/layout/hList1"/>
    <dgm:cxn modelId="{FC89BD58-4E5D-469B-8F0D-00700433F464}" srcId="{C21F8400-1FEA-4815-B312-BB9F72A6B0A6}" destId="{8ABF67D8-8124-4A06-9DF3-7D3A5D5D7F97}" srcOrd="6" destOrd="0" parTransId="{31252949-A8F8-4220-9770-425826766244}" sibTransId="{4CFAD77D-8291-4E24-8CAE-17C3E061E336}"/>
    <dgm:cxn modelId="{6E475438-5108-49A3-BCF6-4D22F3B6C4E7}" srcId="{6E9849BF-6FD7-4A55-B299-AD07D2B090EC}" destId="{A765CFD1-5079-47EA-83D1-D5FC3BE4B3CE}" srcOrd="0" destOrd="0" parTransId="{3E9E1001-201E-4F7C-8B11-8F59CDB33D7A}" sibTransId="{F3029366-0BCA-4AA7-87B6-0E0770ECD6B0}"/>
    <dgm:cxn modelId="{537BF0E8-8E03-4EE3-87EC-BB81A8606167}" type="presOf" srcId="{9FF011FA-82D5-40FB-87FB-E7309C09BA27}" destId="{AB96C8F0-0589-490B-B784-DB4BBFF420D1}" srcOrd="0" destOrd="0" presId="urn:microsoft.com/office/officeart/2005/8/layout/hList1"/>
    <dgm:cxn modelId="{9122217E-CE07-4B86-9699-EE668B07BD07}" type="presOf" srcId="{57CF6216-7DB2-49A9-B7F4-030912E24358}" destId="{5A455F3A-8812-48CF-86A6-94F7709C3EE7}" srcOrd="0" destOrd="2" presId="urn:microsoft.com/office/officeart/2005/8/layout/hList1"/>
    <dgm:cxn modelId="{E12C3A46-B1F3-413A-85FA-0F1DF36B10DC}" type="presOf" srcId="{BB576667-1B3B-4B80-9959-356A505AF33E}" destId="{729D0B85-4474-4781-95A2-F43D199ADC23}" srcOrd="0" destOrd="3" presId="urn:microsoft.com/office/officeart/2005/8/layout/hList1"/>
    <dgm:cxn modelId="{44A80265-C8CE-CB4B-A669-BB5CA61CCC13}" type="presOf" srcId="{02CB9C0A-5F31-624C-880C-32C362199230}" destId="{5A455F3A-8812-48CF-86A6-94F7709C3EE7}" srcOrd="0" destOrd="10" presId="urn:microsoft.com/office/officeart/2005/8/layout/hList1"/>
    <dgm:cxn modelId="{FECF9C72-6341-43EA-BC6C-C90CD4F915A4}" type="presOf" srcId="{3B967837-9619-4C89-954B-0BDDB7BCC54A}" destId="{5A455F3A-8812-48CF-86A6-94F7709C3EE7}" srcOrd="0" destOrd="4" presId="urn:microsoft.com/office/officeart/2005/8/layout/hList1"/>
    <dgm:cxn modelId="{52AAFFCE-FC85-4267-94DF-B16AA366C82B}" type="presOf" srcId="{A765CFD1-5079-47EA-83D1-D5FC3BE4B3CE}" destId="{5A455F3A-8812-48CF-86A6-94F7709C3EE7}" srcOrd="0" destOrd="0" presId="urn:microsoft.com/office/officeart/2005/8/layout/hList1"/>
    <dgm:cxn modelId="{2D739D90-EC38-42CD-B5C6-509FFC958F67}" type="presOf" srcId="{A26DBA5F-34AD-470F-B56D-7F2EF82ECCF3}" destId="{729D0B85-4474-4781-95A2-F43D199ADC23}" srcOrd="0" destOrd="1" presId="urn:microsoft.com/office/officeart/2005/8/layout/hList1"/>
    <dgm:cxn modelId="{461C9171-2A98-4D15-B553-30801FF66A61}" type="presOf" srcId="{F71B352F-927A-4526-9D54-D487DAFBB6B5}" destId="{5A455F3A-8812-48CF-86A6-94F7709C3EE7}" srcOrd="0" destOrd="7" presId="urn:microsoft.com/office/officeart/2005/8/layout/hList1"/>
    <dgm:cxn modelId="{872FE793-D8A4-4F0B-A9D4-DADA5227E391}" srcId="{386CA19A-2E4D-4261-8E42-CC6A8E920B80}" destId="{BB576667-1B3B-4B80-9959-356A505AF33E}" srcOrd="3" destOrd="0" parTransId="{974968B6-6FF6-4DD0-8579-99FB2874866D}" sibTransId="{3793E2F5-22DF-4779-ABEE-2F667F059B1C}"/>
    <dgm:cxn modelId="{2F9A268E-868E-4B47-B6E8-849156A6F26C}" srcId="{C21F8400-1FEA-4815-B312-BB9F72A6B0A6}" destId="{02CB9C0A-5F31-624C-880C-32C362199230}" srcOrd="3" destOrd="0" parTransId="{0C51C000-3FD9-AD45-AD3A-0A0A9B6E6B25}" sibTransId="{69DE3A30-B7FD-024C-81BD-9ECFC96C19A1}"/>
    <dgm:cxn modelId="{95F8F02D-6F90-4A8D-B7C5-A5DD53728CD9}" srcId="{386CA19A-2E4D-4261-8E42-CC6A8E920B80}" destId="{448D8146-C425-4CBC-8EE5-0CD10D0CD90C}" srcOrd="4" destOrd="0" parTransId="{AF63F69C-8321-4A12-A8E5-D9567BFA77B1}" sibTransId="{9521A769-A716-4398-BBB2-72CD987349ED}"/>
    <dgm:cxn modelId="{139566E7-5640-4DF5-9A24-F6671786C9D6}" type="presOf" srcId="{0C2FACA5-8E1E-44AE-816C-7AACA241A3E2}" destId="{AB96C8F0-0589-490B-B784-DB4BBFF420D1}" srcOrd="0" destOrd="3" presId="urn:microsoft.com/office/officeart/2005/8/layout/hList1"/>
    <dgm:cxn modelId="{46EB09CD-62CA-43F3-BBCD-A9F0FA1E6F75}" srcId="{386CA19A-2E4D-4261-8E42-CC6A8E920B80}" destId="{41AE78F5-6F8F-4649-A81B-9B17814CA9B1}" srcOrd="7" destOrd="0" parTransId="{2D8D892B-00AE-43A5-A044-BB85785E6792}" sibTransId="{E5458165-9539-45E6-B33F-D8F68457E0BC}"/>
    <dgm:cxn modelId="{12B4663A-15F4-48BC-8787-64B8F8883E44}" type="presOf" srcId="{386CA19A-2E4D-4261-8E42-CC6A8E920B80}" destId="{86319FF6-3D87-453B-83D8-07F094D67AF6}" srcOrd="0" destOrd="0" presId="urn:microsoft.com/office/officeart/2005/8/layout/hList1"/>
    <dgm:cxn modelId="{1C83E3EB-F314-5A46-B07E-AEF7638B094B}" type="presOf" srcId="{D24DE42D-ED3C-A247-AAA5-4072F81FED98}" destId="{5A455F3A-8812-48CF-86A6-94F7709C3EE7}" srcOrd="0" destOrd="12" presId="urn:microsoft.com/office/officeart/2005/8/layout/hList1"/>
    <dgm:cxn modelId="{DB9E9941-EFC8-414C-8301-81DE3F51DA1C}" type="presOf" srcId="{25F09A0E-338A-4636-A2D9-5C70CA023547}" destId="{AB96C8F0-0589-490B-B784-DB4BBFF420D1}" srcOrd="0" destOrd="5" presId="urn:microsoft.com/office/officeart/2005/8/layout/hList1"/>
    <dgm:cxn modelId="{E0BA52C2-3E1F-4E7D-8F46-150A07A629A2}" srcId="{386CA19A-2E4D-4261-8E42-CC6A8E920B80}" destId="{00E7AAF9-805F-4846-BEA3-72A25C506B46}" srcOrd="0" destOrd="0" parTransId="{1C2351EF-648E-44B7-9B19-FFB85C2A5F69}" sibTransId="{151E48CD-DE0F-452C-9268-9A6F5AF02DDC}"/>
    <dgm:cxn modelId="{BE6E756C-087E-40B6-A3E3-35A6AE90199B}" type="presOf" srcId="{FB963776-95FA-4337-BBCE-BE82426238B6}" destId="{5A455F3A-8812-48CF-86A6-94F7709C3EE7}" srcOrd="0" destOrd="11" presId="urn:microsoft.com/office/officeart/2005/8/layout/hList1"/>
    <dgm:cxn modelId="{67276B82-9039-48B4-A5EF-D0E1F730914B}" srcId="{F5B6E4F5-EC2B-4EB9-AF37-B3B8DC9D1E5B}" destId="{25F09A0E-338A-4636-A2D9-5C70CA023547}" srcOrd="5" destOrd="0" parTransId="{B0A5C3B2-3C3C-41F5-AEF5-9B83DC40AEDF}" sibTransId="{1E899D19-B7F4-4F6A-A136-9705A43C8183}"/>
    <dgm:cxn modelId="{92E0B6EC-9B8E-4222-86B6-85C03A0B5EB5}" srcId="{F5B6E4F5-EC2B-4EB9-AF37-B3B8DC9D1E5B}" destId="{2FE4DD18-3E6A-4FC5-8FE8-2EA5C9C289A7}" srcOrd="1" destOrd="0" parTransId="{21610616-4537-4321-B30C-6D7B4F789B43}" sibTransId="{147B060D-9BAE-43E4-81FB-D2AD30CEB569}"/>
    <dgm:cxn modelId="{A01CA9C7-5973-45A9-9CD8-B59101A9377F}" srcId="{F5B6E4F5-EC2B-4EB9-AF37-B3B8DC9D1E5B}" destId="{9FF011FA-82D5-40FB-87FB-E7309C09BA27}" srcOrd="0" destOrd="0" parTransId="{501763EF-EEDF-4F6E-9944-3511D2A80447}" sibTransId="{31257749-E342-4C86-8B43-86C7E2CCA019}"/>
    <dgm:cxn modelId="{F3A348ED-C04D-48C0-9D43-2DE805A05F37}" srcId="{F5B6E4F5-EC2B-4EB9-AF37-B3B8DC9D1E5B}" destId="{0C2FACA5-8E1E-44AE-816C-7AACA241A3E2}" srcOrd="3" destOrd="0" parTransId="{71884C00-D021-4724-9231-C46B6BC30A35}" sibTransId="{AA19E608-44B9-4A15-B6EC-ACB0123047C0}"/>
    <dgm:cxn modelId="{90790685-5E43-4DE4-815F-9FAD237AE451}" type="presOf" srcId="{66BEB9BC-3E44-4894-98A1-C3340DD05082}" destId="{729D0B85-4474-4781-95A2-F43D199ADC23}" srcOrd="0" destOrd="6" presId="urn:microsoft.com/office/officeart/2005/8/layout/hList1"/>
    <dgm:cxn modelId="{CF79D28A-4D08-404F-B880-F79F90ED0A24}" type="presOf" srcId="{3289EDF1-E137-4740-B546-883F454A006E}" destId="{5A455F3A-8812-48CF-86A6-94F7709C3EE7}" srcOrd="0" destOrd="8" presId="urn:microsoft.com/office/officeart/2005/8/layout/hList1"/>
    <dgm:cxn modelId="{F754C5CF-FFEF-4D63-A4B8-0F0484997D01}" type="presOf" srcId="{8ABF67D8-8124-4A06-9DF3-7D3A5D5D7F97}" destId="{5A455F3A-8812-48CF-86A6-94F7709C3EE7}" srcOrd="0" destOrd="13" presId="urn:microsoft.com/office/officeart/2005/8/layout/hList1"/>
    <dgm:cxn modelId="{500AF2CD-8DD6-41FF-9E32-2D4EF8C10E9E}" srcId="{A765CFD1-5079-47EA-83D1-D5FC3BE4B3CE}" destId="{3B967837-9619-4C89-954B-0BDDB7BCC54A}" srcOrd="3" destOrd="0" parTransId="{73FD4DAF-38ED-44DC-A640-1A4DE51D93A0}" sibTransId="{4E133F14-AA11-4B91-982B-522EB3D72BE9}"/>
    <dgm:cxn modelId="{AD01D2B0-5549-4389-86E8-FAB457760CED}" srcId="{6E9849BF-6FD7-4A55-B299-AD07D2B090EC}" destId="{C21F8400-1FEA-4815-B312-BB9F72A6B0A6}" srcOrd="2" destOrd="0" parTransId="{D709C2BF-1A9E-4D15-96C1-365F96AF7394}" sibTransId="{18441E36-9963-429C-9DF2-F39D4A3BAF7A}"/>
    <dgm:cxn modelId="{F894D0E6-C57C-473D-BFEF-A900B41117DC}" srcId="{A765CFD1-5079-47EA-83D1-D5FC3BE4B3CE}" destId="{D25A4018-D745-4EA9-8449-46BDD0597988}" srcOrd="0" destOrd="0" parTransId="{87AB1691-AA5F-4FEC-BEC2-7AF709A3D35E}" sibTransId="{181BAE71-9CF5-4508-9A6D-CFFEDCEC902A}"/>
    <dgm:cxn modelId="{724561EE-6B3E-4314-BF21-57C977A24413}" type="presOf" srcId="{02EB34B5-77CF-47C9-8038-3A18CFEE19C3}" destId="{9CDE5E70-F47C-4BD7-AF1A-B31216964632}" srcOrd="0" destOrd="0" presId="urn:microsoft.com/office/officeart/2005/8/layout/hList1"/>
    <dgm:cxn modelId="{908EA120-4E46-472B-AAE4-2729AF00A70F}" type="presOf" srcId="{F5B6E4F5-EC2B-4EB9-AF37-B3B8DC9D1E5B}" destId="{F29E4925-9276-42C7-BACE-597B626A9911}" srcOrd="0" destOrd="0" presId="urn:microsoft.com/office/officeart/2005/8/layout/hList1"/>
    <dgm:cxn modelId="{AFAB34F2-841E-44AE-8CE0-4A724E271B99}" srcId="{F5B6E4F5-EC2B-4EB9-AF37-B3B8DC9D1E5B}" destId="{C3ED7E62-1BC1-4B02-99F1-C8EA0C222242}" srcOrd="2" destOrd="0" parTransId="{5A4B3C04-EE5C-43C5-A7EF-58C9FB3BC186}" sibTransId="{A8C63D33-0795-4482-9D3D-EADE77E67E55}"/>
    <dgm:cxn modelId="{B92F76A3-DB39-422B-9382-E44EA59E0C15}" srcId="{F5B6E4F5-EC2B-4EB9-AF37-B3B8DC9D1E5B}" destId="{C75A9B32-9759-486A-AD86-FC8A44312E5D}" srcOrd="4" destOrd="0" parTransId="{5401EACA-3510-46B5-A9E4-E4C37F3E077D}" sibTransId="{7F1AF793-D6CE-4230-AA8D-AE1CAECFEE5B}"/>
    <dgm:cxn modelId="{4908FA4E-7C51-4C3E-8ED3-C7650983AA68}" type="presOf" srcId="{2D7766D6-B5C1-4006-867B-83A13E665977}" destId="{5A455F3A-8812-48CF-86A6-94F7709C3EE7}" srcOrd="0" destOrd="9" presId="urn:microsoft.com/office/officeart/2005/8/layout/hList1"/>
    <dgm:cxn modelId="{55800331-E46C-A140-B0B9-837C21478EC6}" type="presOf" srcId="{A4035987-56B7-D042-B01D-11D72584F926}" destId="{5A455F3A-8812-48CF-86A6-94F7709C3EE7}" srcOrd="0" destOrd="5" presId="urn:microsoft.com/office/officeart/2005/8/layout/hList1"/>
    <dgm:cxn modelId="{C9C6CA43-B8B9-432A-98A0-9FB4436F6567}" type="presOf" srcId="{C75A9B32-9759-486A-AD86-FC8A44312E5D}" destId="{AB96C8F0-0589-490B-B784-DB4BBFF420D1}" srcOrd="0" destOrd="4" presId="urn:microsoft.com/office/officeart/2005/8/layout/hList1"/>
    <dgm:cxn modelId="{760CF01C-1A46-425C-A592-EE8BDE2E50A2}" srcId="{386CA19A-2E4D-4261-8E42-CC6A8E920B80}" destId="{849AD6A2-1936-4539-98C1-F90443C958D6}" srcOrd="2" destOrd="0" parTransId="{819EF627-84AE-4C07-89D3-83584910F5E8}" sibTransId="{A52B3A05-7E80-4D17-BB75-C01DD6CE292F}"/>
    <dgm:cxn modelId="{1E75E766-E628-478B-9AF2-F53AF9D4E64A}" srcId="{386CA19A-2E4D-4261-8E42-CC6A8E920B80}" destId="{54EDAA42-0D95-4E3E-8FB8-B9F9EB305B53}" srcOrd="5" destOrd="0" parTransId="{1E012432-E6EA-4777-A598-8A858B3BD1C1}" sibTransId="{794EEDB4-C192-43BA-8CB0-A020FCDF968C}"/>
    <dgm:cxn modelId="{AB76120B-70FC-4F97-BD5B-95B79003560A}" srcId="{02EB34B5-77CF-47C9-8038-3A18CFEE19C3}" destId="{6E9849BF-6FD7-4A55-B299-AD07D2B090EC}" srcOrd="2" destOrd="0" parTransId="{2DC14B95-21A2-4D64-B294-5AFEA4CC5777}" sibTransId="{C0E8D5DC-FBCE-4D33-8512-F0387CC74438}"/>
    <dgm:cxn modelId="{875EB9D9-F19A-476E-9C6A-E843B4F6B6D3}" type="presOf" srcId="{448D8146-C425-4CBC-8EE5-0CD10D0CD90C}" destId="{729D0B85-4474-4781-95A2-F43D199ADC23}" srcOrd="0" destOrd="4" presId="urn:microsoft.com/office/officeart/2005/8/layout/hList1"/>
    <dgm:cxn modelId="{E4416EF9-E24F-42CA-B8FB-5D8E0A4DB679}" type="presOf" srcId="{6E9849BF-6FD7-4A55-B299-AD07D2B090EC}" destId="{F1947633-2BFE-4D15-8934-06E437763B43}" srcOrd="0" destOrd="0" presId="urn:microsoft.com/office/officeart/2005/8/layout/hList1"/>
    <dgm:cxn modelId="{AC477475-693A-49FC-9B67-632471EA9225}" srcId="{A765CFD1-5079-47EA-83D1-D5FC3BE4B3CE}" destId="{57CF6216-7DB2-49A9-B7F4-030912E24358}" srcOrd="1" destOrd="0" parTransId="{D64D7F9E-5AF3-4EDB-ACBC-515AF732EE79}" sibTransId="{0C4EE5FC-889B-4B8E-A816-72C4ACCD6999}"/>
    <dgm:cxn modelId="{3F939A73-6C75-334E-8EA8-D9A9F104BEC5}" srcId="{6E9849BF-6FD7-4A55-B299-AD07D2B090EC}" destId="{A4035987-56B7-D042-B01D-11D72584F926}" srcOrd="1" destOrd="0" parTransId="{E5F7390A-262C-AB40-B62F-5CE88ECDCE34}" sibTransId="{89EB8026-B609-C34A-8581-5CA00227C443}"/>
    <dgm:cxn modelId="{8D6752B0-4414-42BC-80B1-77146C442B5A}" type="presOf" srcId="{41AE78F5-6F8F-4649-A81B-9B17814CA9B1}" destId="{729D0B85-4474-4781-95A2-F43D199ADC23}" srcOrd="0" destOrd="7" presId="urn:microsoft.com/office/officeart/2005/8/layout/hList1"/>
    <dgm:cxn modelId="{E4120169-462A-5242-B3C2-915C0784CFF2}" srcId="{C21F8400-1FEA-4815-B312-BB9F72A6B0A6}" destId="{D24DE42D-ED3C-A247-AAA5-4072F81FED98}" srcOrd="5" destOrd="0" parTransId="{29B7F5AB-DAD6-5D4A-BA7D-E5CCFE1F79D0}" sibTransId="{866638A9-EEAA-134F-967B-398FA2489356}"/>
    <dgm:cxn modelId="{928E0FD1-79BC-474C-B636-DEA921A361D5}" type="presOf" srcId="{C3ED7E62-1BC1-4B02-99F1-C8EA0C222242}" destId="{AB96C8F0-0589-490B-B784-DB4BBFF420D1}" srcOrd="0" destOrd="2" presId="urn:microsoft.com/office/officeart/2005/8/layout/hList1"/>
    <dgm:cxn modelId="{493FB36B-E3AF-4E18-ADDE-9652AE70BE8D}" srcId="{C21F8400-1FEA-4815-B312-BB9F72A6B0A6}" destId="{F71B352F-927A-4526-9D54-D487DAFBB6B5}" srcOrd="0" destOrd="0" parTransId="{4E4ABBA5-9818-4489-AFD8-76DD1D5DE203}" sibTransId="{93112387-4024-472A-A950-03183F96B421}"/>
    <dgm:cxn modelId="{1EFDF9CF-CF41-486F-9305-72FD948558E4}" srcId="{A765CFD1-5079-47EA-83D1-D5FC3BE4B3CE}" destId="{7AADA869-C4F5-4A84-A40D-8490A76D75F4}" srcOrd="2" destOrd="0" parTransId="{7EC698F7-1398-47F9-86B3-DEA36ED1E29A}" sibTransId="{DC8DDDB0-9EED-4330-8683-DB1CE53007C1}"/>
    <dgm:cxn modelId="{0C04248D-9EF7-4494-81A0-27C413ED4795}" type="presParOf" srcId="{9CDE5E70-F47C-4BD7-AF1A-B31216964632}" destId="{1B09F34F-279A-4256-A88C-E6C4F6DA6D7B}" srcOrd="0" destOrd="0" presId="urn:microsoft.com/office/officeart/2005/8/layout/hList1"/>
    <dgm:cxn modelId="{9A1DD0A4-5807-428C-A95D-DE12049CE8DF}" type="presParOf" srcId="{1B09F34F-279A-4256-A88C-E6C4F6DA6D7B}" destId="{F29E4925-9276-42C7-BACE-597B626A9911}" srcOrd="0" destOrd="0" presId="urn:microsoft.com/office/officeart/2005/8/layout/hList1"/>
    <dgm:cxn modelId="{FCBF736E-E133-4C63-9129-178700DE2564}" type="presParOf" srcId="{1B09F34F-279A-4256-A88C-E6C4F6DA6D7B}" destId="{AB96C8F0-0589-490B-B784-DB4BBFF420D1}" srcOrd="1" destOrd="0" presId="urn:microsoft.com/office/officeart/2005/8/layout/hList1"/>
    <dgm:cxn modelId="{EBD8BFE9-B9C2-4D84-B78C-03F1800A075C}" type="presParOf" srcId="{9CDE5E70-F47C-4BD7-AF1A-B31216964632}" destId="{15C9953C-AD11-487E-ADAB-BB9CCF9427B7}" srcOrd="1" destOrd="0" presId="urn:microsoft.com/office/officeart/2005/8/layout/hList1"/>
    <dgm:cxn modelId="{52305730-443A-4794-B9BD-FE35CC4C2320}" type="presParOf" srcId="{9CDE5E70-F47C-4BD7-AF1A-B31216964632}" destId="{8A879BA7-49C2-48F5-9652-BA99D827DF50}" srcOrd="2" destOrd="0" presId="urn:microsoft.com/office/officeart/2005/8/layout/hList1"/>
    <dgm:cxn modelId="{833EB9E0-F487-4668-8D40-628B3979A5E8}" type="presParOf" srcId="{8A879BA7-49C2-48F5-9652-BA99D827DF50}" destId="{86319FF6-3D87-453B-83D8-07F094D67AF6}" srcOrd="0" destOrd="0" presId="urn:microsoft.com/office/officeart/2005/8/layout/hList1"/>
    <dgm:cxn modelId="{BAAB8E45-009F-42A2-884C-3750725FDE00}" type="presParOf" srcId="{8A879BA7-49C2-48F5-9652-BA99D827DF50}" destId="{729D0B85-4474-4781-95A2-F43D199ADC23}" srcOrd="1" destOrd="0" presId="urn:microsoft.com/office/officeart/2005/8/layout/hList1"/>
    <dgm:cxn modelId="{1A386868-4393-42C7-8D24-62F98AD41327}" type="presParOf" srcId="{9CDE5E70-F47C-4BD7-AF1A-B31216964632}" destId="{E9132D5C-2416-44EE-AF6C-F60B978ED51A}" srcOrd="3" destOrd="0" presId="urn:microsoft.com/office/officeart/2005/8/layout/hList1"/>
    <dgm:cxn modelId="{5DE0B45E-0094-42D2-BFCB-0B6ABA465D7B}" type="presParOf" srcId="{9CDE5E70-F47C-4BD7-AF1A-B31216964632}" destId="{1FB1035E-D46A-4ED0-BDFF-7FFF5F38A91D}" srcOrd="4" destOrd="0" presId="urn:microsoft.com/office/officeart/2005/8/layout/hList1"/>
    <dgm:cxn modelId="{C3F032F4-EDB9-4A54-8727-CE555DE0E506}" type="presParOf" srcId="{1FB1035E-D46A-4ED0-BDFF-7FFF5F38A91D}" destId="{F1947633-2BFE-4D15-8934-06E437763B43}" srcOrd="0" destOrd="0" presId="urn:microsoft.com/office/officeart/2005/8/layout/hList1"/>
    <dgm:cxn modelId="{8A52A367-4D09-4357-BA85-3823B8374688}" type="presParOf" srcId="{1FB1035E-D46A-4ED0-BDFF-7FFF5F38A91D}" destId="{5A455F3A-8812-48CF-86A6-94F7709C3EE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6A9CB-ED5D-4682-BB53-7513B64CDF76}">
      <dsp:nvSpPr>
        <dsp:cNvPr id="0" name=""/>
        <dsp:cNvSpPr/>
      </dsp:nvSpPr>
      <dsp:spPr>
        <a:xfrm>
          <a:off x="335020" y="18351"/>
          <a:ext cx="1573222" cy="185084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6B515F7-750B-41C6-837B-E309597C60D6}">
      <dsp:nvSpPr>
        <dsp:cNvPr id="0" name=""/>
        <dsp:cNvSpPr/>
      </dsp:nvSpPr>
      <dsp:spPr>
        <a:xfrm>
          <a:off x="413681" y="92385"/>
          <a:ext cx="1415900" cy="1203052"/>
        </a:xfrm>
        <a:prstGeom prst="rect">
          <a:avLst/>
        </a:prstGeom>
        <a:blipFill rotWithShape="1">
          <a:blip xmlns:r="http://schemas.openxmlformats.org/officeDocument/2006/relationships" r:embed="rId1"/>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4221D3-6714-464B-B8DB-97B73921D03A}">
      <dsp:nvSpPr>
        <dsp:cNvPr id="0" name=""/>
        <dsp:cNvSpPr/>
      </dsp:nvSpPr>
      <dsp:spPr>
        <a:xfrm>
          <a:off x="413681" y="1295437"/>
          <a:ext cx="1415900" cy="49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a:solidFill>
                <a:schemeClr val="accent1">
                  <a:lumMod val="50000"/>
                </a:schemeClr>
              </a:solidFill>
            </a:rPr>
            <a:t>Migrants </a:t>
          </a:r>
        </a:p>
      </dsp:txBody>
      <dsp:txXfrm>
        <a:off x="413681" y="1295437"/>
        <a:ext cx="1415900" cy="499729"/>
      </dsp:txXfrm>
    </dsp:sp>
    <dsp:sp modelId="{489FE260-2939-4AD0-9C11-4369BFB9B3B1}">
      <dsp:nvSpPr>
        <dsp:cNvPr id="0" name=""/>
        <dsp:cNvSpPr/>
      </dsp:nvSpPr>
      <dsp:spPr>
        <a:xfrm>
          <a:off x="2098607" y="18351"/>
          <a:ext cx="1573222" cy="185084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AE53BE8-70C3-4CDA-828C-CE635FFDDC06}">
      <dsp:nvSpPr>
        <dsp:cNvPr id="0" name=""/>
        <dsp:cNvSpPr/>
      </dsp:nvSpPr>
      <dsp:spPr>
        <a:xfrm>
          <a:off x="2212892" y="139882"/>
          <a:ext cx="1415900" cy="1203052"/>
        </a:xfrm>
        <a:prstGeom prst="rect">
          <a:avLst/>
        </a:prstGeom>
        <a:blipFill rotWithShape="1">
          <a:blip xmlns:r="http://schemas.openxmlformats.org/officeDocument/2006/relationships" r:embed="rId2"/>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3C4D5F-2674-4486-8F4C-892CCA034EFB}">
      <dsp:nvSpPr>
        <dsp:cNvPr id="0" name=""/>
        <dsp:cNvSpPr/>
      </dsp:nvSpPr>
      <dsp:spPr>
        <a:xfrm>
          <a:off x="2177268" y="1295437"/>
          <a:ext cx="1415900" cy="49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a:solidFill>
                <a:schemeClr val="accent1">
                  <a:lumMod val="50000"/>
                </a:schemeClr>
              </a:solidFill>
            </a:rPr>
            <a:t>Les personnes en situation d’handicap</a:t>
          </a:r>
          <a:endParaRPr lang="fr-FR" sz="1000" kern="1200" dirty="0"/>
        </a:p>
      </dsp:txBody>
      <dsp:txXfrm>
        <a:off x="2177268" y="1295437"/>
        <a:ext cx="1415900" cy="499729"/>
      </dsp:txXfrm>
    </dsp:sp>
    <dsp:sp modelId="{12AFE9A7-FD5D-410A-8B88-69516B622B54}">
      <dsp:nvSpPr>
        <dsp:cNvPr id="0" name=""/>
        <dsp:cNvSpPr/>
      </dsp:nvSpPr>
      <dsp:spPr>
        <a:xfrm>
          <a:off x="1216813" y="2026523"/>
          <a:ext cx="1573222" cy="185084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318062B-FBF0-42F8-988E-93FBE0E13600}">
      <dsp:nvSpPr>
        <dsp:cNvPr id="0" name=""/>
        <dsp:cNvSpPr/>
      </dsp:nvSpPr>
      <dsp:spPr>
        <a:xfrm>
          <a:off x="1295474" y="2100557"/>
          <a:ext cx="1415900" cy="1203052"/>
        </a:xfrm>
        <a:prstGeom prst="rect">
          <a:avLst/>
        </a:prstGeom>
        <a:blipFill rotWithShape="1">
          <a:blip xmlns:r="http://schemas.openxmlformats.org/officeDocument/2006/relationships" r:embed="rId3"/>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10BF35-FAF8-4582-9F89-2A646C347BF9}">
      <dsp:nvSpPr>
        <dsp:cNvPr id="0" name=""/>
        <dsp:cNvSpPr/>
      </dsp:nvSpPr>
      <dsp:spPr>
        <a:xfrm>
          <a:off x="1295474" y="3303609"/>
          <a:ext cx="1415900" cy="49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a:solidFill>
                <a:schemeClr val="accent1">
                  <a:lumMod val="50000"/>
                </a:schemeClr>
              </a:solidFill>
            </a:rPr>
            <a:t>Les femmes en situation précaire</a:t>
          </a:r>
          <a:endParaRPr lang="fr-FR" sz="1000" kern="1200" dirty="0"/>
        </a:p>
      </dsp:txBody>
      <dsp:txXfrm>
        <a:off x="1295474" y="3303609"/>
        <a:ext cx="1415900" cy="4997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E4925-9276-42C7-BACE-597B626A9911}">
      <dsp:nvSpPr>
        <dsp:cNvPr id="0" name=""/>
        <dsp:cNvSpPr/>
      </dsp:nvSpPr>
      <dsp:spPr>
        <a:xfrm>
          <a:off x="3509" y="152743"/>
          <a:ext cx="3421856" cy="405473"/>
        </a:xfrm>
        <a:prstGeom prst="rect">
          <a:avLst/>
        </a:prstGeom>
        <a:solidFill>
          <a:schemeClr val="accent2">
            <a:shade val="50000"/>
            <a:hueOff val="0"/>
            <a:satOff val="0"/>
            <a:lumOff val="0"/>
            <a:alphaOff val="0"/>
          </a:schemeClr>
        </a:solidFill>
        <a:ln w="26425"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FR" sz="1600" b="1" kern="1200" dirty="0"/>
            <a:t>Opportunités</a:t>
          </a:r>
        </a:p>
      </dsp:txBody>
      <dsp:txXfrm>
        <a:off x="3509" y="152743"/>
        <a:ext cx="3421856" cy="405473"/>
      </dsp:txXfrm>
    </dsp:sp>
    <dsp:sp modelId="{AB96C8F0-0589-490B-B784-DB4BBFF420D1}">
      <dsp:nvSpPr>
        <dsp:cNvPr id="0" name=""/>
        <dsp:cNvSpPr/>
      </dsp:nvSpPr>
      <dsp:spPr>
        <a:xfrm>
          <a:off x="3509" y="558216"/>
          <a:ext cx="3421856" cy="5339368"/>
        </a:xfrm>
        <a:prstGeom prst="rect">
          <a:avLst/>
        </a:prstGeom>
        <a:solidFill>
          <a:schemeClr val="accent2">
            <a:alpha val="90000"/>
            <a:tint val="55000"/>
            <a:hueOff val="0"/>
            <a:satOff val="0"/>
            <a:lumOff val="0"/>
            <a:alphaOff val="0"/>
          </a:schemeClr>
        </a:solidFill>
        <a:ln w="26425"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dirty="0"/>
            <a:t>Des </a:t>
          </a:r>
          <a:r>
            <a:rPr lang="fr-FR" sz="1400" b="1" kern="1200" dirty="0"/>
            <a:t>stratégies</a:t>
          </a:r>
          <a:r>
            <a:rPr lang="fr-FR" sz="1400" kern="1200" dirty="0"/>
            <a:t> nationales existantes (SNIA, ICRAM, SNH)</a:t>
          </a:r>
        </a:p>
        <a:p>
          <a:pPr marL="114300" lvl="1" indent="-114300" algn="l" defTabSz="622300">
            <a:lnSpc>
              <a:spcPct val="90000"/>
            </a:lnSpc>
            <a:spcBef>
              <a:spcPct val="0"/>
            </a:spcBef>
            <a:spcAft>
              <a:spcPct val="15000"/>
            </a:spcAft>
            <a:buChar char="••"/>
          </a:pPr>
          <a:r>
            <a:rPr lang="fr-FR" sz="1400" kern="1200" dirty="0"/>
            <a:t>Des </a:t>
          </a:r>
          <a:r>
            <a:rPr lang="fr-FR" sz="1400" b="1" kern="1200" dirty="0"/>
            <a:t>institutionnels</a:t>
          </a:r>
          <a:r>
            <a:rPr lang="fr-FR" sz="1400" kern="1200" dirty="0"/>
            <a:t> qui travaille déjà sur l’ensemble de ces questions (EN, ADS, Direction Santé, Académie de l’Education)</a:t>
          </a:r>
        </a:p>
        <a:p>
          <a:pPr marL="114300" lvl="1" indent="-114300" algn="l" defTabSz="622300">
            <a:lnSpc>
              <a:spcPct val="90000"/>
            </a:lnSpc>
            <a:spcBef>
              <a:spcPct val="0"/>
            </a:spcBef>
            <a:spcAft>
              <a:spcPct val="15000"/>
            </a:spcAft>
            <a:buChar char="••"/>
          </a:pPr>
          <a:r>
            <a:rPr lang="fr-FR" sz="1400" kern="1200" dirty="0"/>
            <a:t>Une </a:t>
          </a:r>
          <a:r>
            <a:rPr lang="fr-FR" sz="1400" b="1" kern="1200" dirty="0"/>
            <a:t>société civile </a:t>
          </a:r>
          <a:r>
            <a:rPr lang="fr-FR" sz="1400" kern="1200" dirty="0"/>
            <a:t>organisée et expérimentée (Réseau du Nord Handicap, PNPM, associations féministes…)</a:t>
          </a:r>
        </a:p>
        <a:p>
          <a:pPr marL="114300" lvl="1" indent="-114300" algn="l" defTabSz="622300">
            <a:lnSpc>
              <a:spcPct val="90000"/>
            </a:lnSpc>
            <a:spcBef>
              <a:spcPct val="0"/>
            </a:spcBef>
            <a:spcAft>
              <a:spcPct val="15000"/>
            </a:spcAft>
            <a:buChar char="••"/>
          </a:pPr>
          <a:r>
            <a:rPr lang="fr-FR" sz="1400" kern="1200" dirty="0"/>
            <a:t>Des </a:t>
          </a:r>
          <a:r>
            <a:rPr lang="fr-FR" sz="1400" b="1" kern="1200" dirty="0"/>
            <a:t>actions</a:t>
          </a:r>
          <a:r>
            <a:rPr lang="fr-FR" sz="1400" kern="1200" dirty="0"/>
            <a:t> déjà entreprises pour améliorer les conditions de vie de ces groupes </a:t>
          </a:r>
        </a:p>
        <a:p>
          <a:pPr marL="114300" lvl="1" indent="-114300" algn="l" defTabSz="622300">
            <a:lnSpc>
              <a:spcPct val="90000"/>
            </a:lnSpc>
            <a:spcBef>
              <a:spcPct val="0"/>
            </a:spcBef>
            <a:spcAft>
              <a:spcPct val="15000"/>
            </a:spcAft>
            <a:buChar char="••"/>
          </a:pPr>
          <a:r>
            <a:rPr lang="fr-FR" sz="1400" kern="1200" dirty="0"/>
            <a:t>Des </a:t>
          </a:r>
          <a:r>
            <a:rPr lang="fr-FR" sz="1400" b="1" kern="1200" dirty="0"/>
            <a:t>bailleurs de fonds </a:t>
          </a:r>
          <a:r>
            <a:rPr lang="fr-FR" sz="1400" kern="1200" dirty="0"/>
            <a:t>qui travaillent sur l’autonomisation des femmes et l’inclusion des groupes défavorisés</a:t>
          </a:r>
        </a:p>
        <a:p>
          <a:pPr marL="114300" lvl="1" indent="-114300" algn="l" defTabSz="622300">
            <a:lnSpc>
              <a:spcPct val="90000"/>
            </a:lnSpc>
            <a:spcBef>
              <a:spcPct val="0"/>
            </a:spcBef>
            <a:spcAft>
              <a:spcPct val="15000"/>
            </a:spcAft>
            <a:buChar char="••"/>
          </a:pPr>
          <a:r>
            <a:rPr lang="fr-FR" sz="1400" kern="1200" dirty="0"/>
            <a:t>Un </a:t>
          </a:r>
          <a:r>
            <a:rPr lang="fr-FR" sz="1400" b="1" kern="1200" dirty="0"/>
            <a:t>secteur privé </a:t>
          </a:r>
          <a:r>
            <a:rPr lang="fr-FR" sz="1400" kern="1200" dirty="0"/>
            <a:t>dynamique regroupant des entreprises internationales soucieux de la responsabilité sociétale des entreprises (RSE)</a:t>
          </a:r>
        </a:p>
      </dsp:txBody>
      <dsp:txXfrm>
        <a:off x="3509" y="558216"/>
        <a:ext cx="3421856" cy="5339368"/>
      </dsp:txXfrm>
    </dsp:sp>
    <dsp:sp modelId="{86319FF6-3D87-453B-83D8-07F094D67AF6}">
      <dsp:nvSpPr>
        <dsp:cNvPr id="0" name=""/>
        <dsp:cNvSpPr/>
      </dsp:nvSpPr>
      <dsp:spPr>
        <a:xfrm>
          <a:off x="3904425" y="152743"/>
          <a:ext cx="3421856" cy="405473"/>
        </a:xfrm>
        <a:prstGeom prst="rect">
          <a:avLst/>
        </a:prstGeom>
        <a:solidFill>
          <a:schemeClr val="accent2">
            <a:shade val="50000"/>
            <a:hueOff val="-156012"/>
            <a:satOff val="-2904"/>
            <a:lumOff val="29853"/>
            <a:alphaOff val="0"/>
          </a:schemeClr>
        </a:solidFill>
        <a:ln w="26425" cap="flat" cmpd="sng" algn="ctr">
          <a:solidFill>
            <a:schemeClr val="accent2">
              <a:shade val="50000"/>
              <a:hueOff val="-156012"/>
              <a:satOff val="-2904"/>
              <a:lumOff val="298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fr-FR" sz="1800" b="1" kern="1200" dirty="0"/>
            <a:t>Défis </a:t>
          </a:r>
        </a:p>
      </dsp:txBody>
      <dsp:txXfrm>
        <a:off x="3904425" y="152743"/>
        <a:ext cx="3421856" cy="405473"/>
      </dsp:txXfrm>
    </dsp:sp>
    <dsp:sp modelId="{729D0B85-4474-4781-95A2-F43D199ADC23}">
      <dsp:nvSpPr>
        <dsp:cNvPr id="0" name=""/>
        <dsp:cNvSpPr/>
      </dsp:nvSpPr>
      <dsp:spPr>
        <a:xfrm>
          <a:off x="3904425" y="558216"/>
          <a:ext cx="3421856" cy="5339368"/>
        </a:xfrm>
        <a:prstGeom prst="rect">
          <a:avLst/>
        </a:prstGeom>
        <a:solidFill>
          <a:schemeClr val="accent2">
            <a:alpha val="90000"/>
            <a:tint val="55000"/>
            <a:hueOff val="0"/>
            <a:satOff val="0"/>
            <a:lumOff val="0"/>
            <a:alphaOff val="0"/>
          </a:schemeClr>
        </a:solidFill>
        <a:ln w="26425"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r-FR" sz="1300" kern="1200" dirty="0"/>
            <a:t>Déficits en </a:t>
          </a:r>
          <a:r>
            <a:rPr lang="fr-FR" sz="1300" b="1" kern="1200" dirty="0"/>
            <a:t>coordination territoriale </a:t>
          </a:r>
          <a:r>
            <a:rPr lang="fr-FR" sz="1300" kern="1200" dirty="0"/>
            <a:t>(initiatives centralisées)</a:t>
          </a:r>
        </a:p>
        <a:p>
          <a:pPr marL="114300" lvl="1" indent="-114300" algn="l" defTabSz="577850">
            <a:lnSpc>
              <a:spcPct val="90000"/>
            </a:lnSpc>
            <a:spcBef>
              <a:spcPct val="0"/>
            </a:spcBef>
            <a:spcAft>
              <a:spcPct val="15000"/>
            </a:spcAft>
            <a:buChar char="••"/>
          </a:pPr>
          <a:r>
            <a:rPr lang="fr-FR" sz="1300" b="1" kern="1200" dirty="0"/>
            <a:t>Société civile </a:t>
          </a:r>
          <a:r>
            <a:rPr lang="fr-FR" sz="1300" kern="1200" dirty="0"/>
            <a:t>non impliquée dans la formulation et la mise en œuvre des politiques territoriales</a:t>
          </a:r>
        </a:p>
        <a:p>
          <a:pPr marL="114300" lvl="1" indent="-114300" algn="l" defTabSz="577850">
            <a:lnSpc>
              <a:spcPct val="90000"/>
            </a:lnSpc>
            <a:spcBef>
              <a:spcPct val="0"/>
            </a:spcBef>
            <a:spcAft>
              <a:spcPct val="15000"/>
            </a:spcAft>
            <a:buChar char="••"/>
          </a:pPr>
          <a:r>
            <a:rPr lang="fr-FR" sz="1300" kern="1200" dirty="0"/>
            <a:t>Manque de </a:t>
          </a:r>
          <a:r>
            <a:rPr lang="fr-FR" sz="1300" b="1" kern="1200" dirty="0"/>
            <a:t>synergie</a:t>
          </a:r>
          <a:r>
            <a:rPr lang="fr-FR" sz="1300" kern="1200" dirty="0"/>
            <a:t> et d’harmonisation des interventions publiques </a:t>
          </a:r>
          <a:r>
            <a:rPr lang="fr-FR" sz="1300" kern="1200" dirty="0" smtClean="0"/>
            <a:t>et de </a:t>
          </a:r>
          <a:r>
            <a:rPr lang="fr-FR" sz="1300" kern="1200" dirty="0"/>
            <a:t>la SC</a:t>
          </a:r>
        </a:p>
        <a:p>
          <a:pPr marL="114300" lvl="1" indent="-114300" algn="l" defTabSz="577850">
            <a:lnSpc>
              <a:spcPct val="90000"/>
            </a:lnSpc>
            <a:spcBef>
              <a:spcPct val="0"/>
            </a:spcBef>
            <a:spcAft>
              <a:spcPct val="15000"/>
            </a:spcAft>
            <a:buChar char="••"/>
          </a:pPr>
          <a:r>
            <a:rPr lang="fr-FR" sz="1300" kern="1200" dirty="0"/>
            <a:t>Déficits en </a:t>
          </a:r>
          <a:r>
            <a:rPr lang="fr-FR" sz="1300" b="1" kern="1200" dirty="0"/>
            <a:t>études et recherches </a:t>
          </a:r>
          <a:r>
            <a:rPr lang="fr-FR" sz="1300" kern="1200" dirty="0"/>
            <a:t>spécifiques sur ces groupes au niveau régional (l’ensemble des enquêtes et études se font au niveau national)</a:t>
          </a:r>
        </a:p>
        <a:p>
          <a:pPr marL="114300" lvl="1" indent="-114300" algn="l" defTabSz="577850">
            <a:lnSpc>
              <a:spcPct val="90000"/>
            </a:lnSpc>
            <a:spcBef>
              <a:spcPct val="0"/>
            </a:spcBef>
            <a:spcAft>
              <a:spcPct val="15000"/>
            </a:spcAft>
            <a:buChar char="••"/>
          </a:pPr>
          <a:r>
            <a:rPr lang="fr-FR" sz="1300" kern="1200" dirty="0"/>
            <a:t>Manque de </a:t>
          </a:r>
          <a:r>
            <a:rPr lang="fr-FR" sz="1300" b="1" kern="1200" dirty="0"/>
            <a:t>moyens matériels et surtout humains </a:t>
          </a:r>
          <a:r>
            <a:rPr lang="fr-FR" sz="1300" kern="1200" dirty="0"/>
            <a:t>pour la mise en œuvre des actions sur le terrain</a:t>
          </a:r>
        </a:p>
        <a:p>
          <a:pPr marL="114300" lvl="1" indent="-114300" algn="l" defTabSz="577850">
            <a:lnSpc>
              <a:spcPct val="90000"/>
            </a:lnSpc>
            <a:spcBef>
              <a:spcPct val="0"/>
            </a:spcBef>
            <a:spcAft>
              <a:spcPct val="15000"/>
            </a:spcAft>
            <a:buChar char="••"/>
          </a:pPr>
          <a:r>
            <a:rPr lang="fr-FR" sz="1300" kern="1200" dirty="0"/>
            <a:t>Manque d’</a:t>
          </a:r>
          <a:r>
            <a:rPr lang="fr-FR" sz="1300" b="1" kern="1200" dirty="0"/>
            <a:t>expertise </a:t>
          </a:r>
          <a:r>
            <a:rPr lang="fr-FR" sz="1300" kern="1200" dirty="0"/>
            <a:t>pour l’accompagnement de proximité nécessaire au profit des personnes marginalisées et exclues.</a:t>
          </a:r>
        </a:p>
        <a:p>
          <a:pPr marL="114300" lvl="1" indent="-114300" algn="l" defTabSz="577850">
            <a:lnSpc>
              <a:spcPct val="90000"/>
            </a:lnSpc>
            <a:spcBef>
              <a:spcPct val="0"/>
            </a:spcBef>
            <a:spcAft>
              <a:spcPct val="15000"/>
            </a:spcAft>
            <a:buChar char="••"/>
          </a:pPr>
          <a:r>
            <a:rPr lang="fr-FR" sz="1300" kern="1200" dirty="0"/>
            <a:t>Caractéristiques de vulnérabilité nécessitant des </a:t>
          </a:r>
          <a:r>
            <a:rPr lang="fr-FR" sz="1300" b="1" kern="1200" dirty="0"/>
            <a:t>appuis</a:t>
          </a:r>
          <a:r>
            <a:rPr lang="fr-FR" sz="1300" kern="1200" dirty="0"/>
            <a:t> pour l’intégration socio-économiques mais également </a:t>
          </a:r>
          <a:r>
            <a:rPr lang="fr-FR" sz="1300" b="1" kern="1200" dirty="0"/>
            <a:t>d’accompagnement</a:t>
          </a:r>
          <a:r>
            <a:rPr lang="fr-FR" sz="1300" kern="1200" dirty="0"/>
            <a:t> psychologique = élément déficient </a:t>
          </a:r>
        </a:p>
        <a:p>
          <a:pPr marL="114300" lvl="1" indent="-114300" algn="l" defTabSz="577850">
            <a:lnSpc>
              <a:spcPct val="90000"/>
            </a:lnSpc>
            <a:spcBef>
              <a:spcPct val="0"/>
            </a:spcBef>
            <a:spcAft>
              <a:spcPct val="15000"/>
            </a:spcAft>
            <a:buChar char="••"/>
          </a:pPr>
          <a:r>
            <a:rPr lang="fr-FR" sz="1300" kern="1200" dirty="0"/>
            <a:t>Moyens très limités pour les </a:t>
          </a:r>
          <a:r>
            <a:rPr lang="fr-FR" sz="1300" b="1" kern="1200" dirty="0"/>
            <a:t>associations gestionnaires des centres </a:t>
          </a:r>
          <a:r>
            <a:rPr lang="fr-FR" sz="1300" kern="1200" dirty="0"/>
            <a:t>de services des personnes vulnérables</a:t>
          </a:r>
        </a:p>
      </dsp:txBody>
      <dsp:txXfrm>
        <a:off x="3904425" y="558216"/>
        <a:ext cx="3421856" cy="5339368"/>
      </dsp:txXfrm>
    </dsp:sp>
    <dsp:sp modelId="{F1947633-2BFE-4D15-8934-06E437763B43}">
      <dsp:nvSpPr>
        <dsp:cNvPr id="0" name=""/>
        <dsp:cNvSpPr/>
      </dsp:nvSpPr>
      <dsp:spPr>
        <a:xfrm>
          <a:off x="7805342" y="152743"/>
          <a:ext cx="3421856" cy="405473"/>
        </a:xfrm>
        <a:prstGeom prst="rect">
          <a:avLst/>
        </a:prstGeom>
        <a:solidFill>
          <a:schemeClr val="accent2">
            <a:shade val="50000"/>
            <a:hueOff val="-156012"/>
            <a:satOff val="-2904"/>
            <a:lumOff val="29853"/>
            <a:alphaOff val="0"/>
          </a:schemeClr>
        </a:solidFill>
        <a:ln w="26425" cap="flat" cmpd="sng" algn="ctr">
          <a:solidFill>
            <a:schemeClr val="accent2">
              <a:shade val="50000"/>
              <a:hueOff val="-156012"/>
              <a:satOff val="-2904"/>
              <a:lumOff val="298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FR" sz="1600" b="1" kern="1200" dirty="0"/>
            <a:t>Caractéristiques communes</a:t>
          </a:r>
        </a:p>
      </dsp:txBody>
      <dsp:txXfrm>
        <a:off x="7805342" y="152743"/>
        <a:ext cx="3421856" cy="405473"/>
      </dsp:txXfrm>
    </dsp:sp>
    <dsp:sp modelId="{5A455F3A-8812-48CF-86A6-94F7709C3EE7}">
      <dsp:nvSpPr>
        <dsp:cNvPr id="0" name=""/>
        <dsp:cNvSpPr/>
      </dsp:nvSpPr>
      <dsp:spPr>
        <a:xfrm>
          <a:off x="7805342" y="558216"/>
          <a:ext cx="3421856" cy="5339368"/>
        </a:xfrm>
        <a:prstGeom prst="rect">
          <a:avLst/>
        </a:prstGeom>
        <a:solidFill>
          <a:schemeClr val="accent2">
            <a:alpha val="90000"/>
            <a:tint val="55000"/>
            <a:hueOff val="0"/>
            <a:satOff val="0"/>
            <a:lumOff val="0"/>
            <a:alphaOff val="0"/>
          </a:schemeClr>
        </a:solidFill>
        <a:ln w="26425"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b="1" kern="1200" dirty="0"/>
            <a:t> Inégalités d’accès au service</a:t>
          </a:r>
          <a:endParaRPr lang="fr-FR" sz="1400" kern="1200" dirty="0"/>
        </a:p>
        <a:p>
          <a:pPr marL="228600" lvl="2" indent="-114300" algn="l" defTabSz="622300">
            <a:lnSpc>
              <a:spcPct val="90000"/>
            </a:lnSpc>
            <a:spcBef>
              <a:spcPct val="0"/>
            </a:spcBef>
            <a:spcAft>
              <a:spcPct val="15000"/>
            </a:spcAft>
            <a:buChar char="••"/>
          </a:pPr>
          <a:r>
            <a:rPr lang="fr-FR" sz="1400" kern="1200" dirty="0"/>
            <a:t>Education</a:t>
          </a:r>
        </a:p>
        <a:p>
          <a:pPr marL="228600" lvl="2" indent="-114300" algn="l" defTabSz="622300">
            <a:lnSpc>
              <a:spcPct val="90000"/>
            </a:lnSpc>
            <a:spcBef>
              <a:spcPct val="0"/>
            </a:spcBef>
            <a:spcAft>
              <a:spcPct val="15000"/>
            </a:spcAft>
            <a:buChar char="••"/>
          </a:pPr>
          <a:r>
            <a:rPr lang="fr-FR" sz="1400" kern="1200" dirty="0"/>
            <a:t>Santé</a:t>
          </a:r>
        </a:p>
        <a:p>
          <a:pPr marL="228600" lvl="2" indent="-114300" algn="l" defTabSz="622300">
            <a:lnSpc>
              <a:spcPct val="90000"/>
            </a:lnSpc>
            <a:spcBef>
              <a:spcPct val="0"/>
            </a:spcBef>
            <a:spcAft>
              <a:spcPct val="15000"/>
            </a:spcAft>
            <a:buChar char="••"/>
          </a:pPr>
          <a:r>
            <a:rPr lang="fr-FR" sz="1400" kern="1200" dirty="0"/>
            <a:t>Formation professionnelle et qualifiante</a:t>
          </a:r>
        </a:p>
        <a:p>
          <a:pPr marL="228600" lvl="2" indent="-114300" algn="l" defTabSz="622300">
            <a:lnSpc>
              <a:spcPct val="90000"/>
            </a:lnSpc>
            <a:spcBef>
              <a:spcPct val="0"/>
            </a:spcBef>
            <a:spcAft>
              <a:spcPct val="15000"/>
            </a:spcAft>
            <a:buChar char="••"/>
          </a:pPr>
          <a:r>
            <a:rPr lang="fr-FR" sz="1400" kern="1200" dirty="0"/>
            <a:t>Appui à l’insertion  en emploi</a:t>
          </a:r>
        </a:p>
        <a:p>
          <a:pPr marL="114300" lvl="1" indent="-114300" algn="l" defTabSz="622300">
            <a:lnSpc>
              <a:spcPct val="90000"/>
            </a:lnSpc>
            <a:spcBef>
              <a:spcPct val="0"/>
            </a:spcBef>
            <a:spcAft>
              <a:spcPct val="15000"/>
            </a:spcAft>
            <a:buChar char="••"/>
          </a:pPr>
          <a:endParaRPr lang="fr-FR" sz="1400" kern="1200" dirty="0"/>
        </a:p>
        <a:p>
          <a:pPr marL="114300" lvl="1" indent="-114300" algn="l" defTabSz="622300">
            <a:lnSpc>
              <a:spcPct val="90000"/>
            </a:lnSpc>
            <a:spcBef>
              <a:spcPct val="0"/>
            </a:spcBef>
            <a:spcAft>
              <a:spcPct val="15000"/>
            </a:spcAft>
            <a:buChar char="••"/>
          </a:pPr>
          <a:r>
            <a:rPr lang="fr-FR" sz="1400" kern="1200" dirty="0"/>
            <a:t> </a:t>
          </a:r>
          <a:r>
            <a:rPr lang="fr-FR" sz="1400" b="1" kern="1200" dirty="0"/>
            <a:t>Caractéristiques communes:</a:t>
          </a:r>
        </a:p>
        <a:p>
          <a:pPr marL="228600" lvl="2" indent="-114300" algn="l" defTabSz="622300">
            <a:lnSpc>
              <a:spcPct val="90000"/>
            </a:lnSpc>
            <a:spcBef>
              <a:spcPct val="0"/>
            </a:spcBef>
            <a:spcAft>
              <a:spcPct val="15000"/>
            </a:spcAft>
            <a:buChar char="••"/>
          </a:pPr>
          <a:r>
            <a:rPr lang="fr-FR" sz="1400" kern="1200" dirty="0"/>
            <a:t> Vulnérabilité sociale et économique (pauvreté)</a:t>
          </a:r>
        </a:p>
        <a:p>
          <a:pPr marL="228600" lvl="2" indent="-114300" algn="l" defTabSz="622300">
            <a:lnSpc>
              <a:spcPct val="90000"/>
            </a:lnSpc>
            <a:spcBef>
              <a:spcPct val="0"/>
            </a:spcBef>
            <a:spcAft>
              <a:spcPct val="15000"/>
            </a:spcAft>
            <a:buChar char="••"/>
          </a:pPr>
          <a:endParaRPr lang="fr-FR" sz="1400" kern="1200" dirty="0"/>
        </a:p>
        <a:p>
          <a:pPr marL="228600" lvl="2" indent="-114300" algn="l" defTabSz="622300">
            <a:lnSpc>
              <a:spcPct val="90000"/>
            </a:lnSpc>
            <a:spcBef>
              <a:spcPct val="0"/>
            </a:spcBef>
            <a:spcAft>
              <a:spcPct val="15000"/>
            </a:spcAft>
            <a:buChar char="••"/>
          </a:pPr>
          <a:r>
            <a:rPr lang="fr-FR" sz="1400" kern="1200" dirty="0"/>
            <a:t> Vulnérabilité psychologique</a:t>
          </a:r>
        </a:p>
        <a:p>
          <a:pPr marL="228600" lvl="2" indent="-114300" algn="l" defTabSz="622300">
            <a:lnSpc>
              <a:spcPct val="90000"/>
            </a:lnSpc>
            <a:spcBef>
              <a:spcPct val="0"/>
            </a:spcBef>
            <a:spcAft>
              <a:spcPct val="15000"/>
            </a:spcAft>
            <a:buChar char="••"/>
          </a:pPr>
          <a:endParaRPr lang="fr-FR" sz="1400" kern="1200" dirty="0"/>
        </a:p>
        <a:p>
          <a:pPr marL="228600" lvl="2" indent="-114300" algn="l" defTabSz="622300">
            <a:lnSpc>
              <a:spcPct val="90000"/>
            </a:lnSpc>
            <a:spcBef>
              <a:spcPct val="0"/>
            </a:spcBef>
            <a:spcAft>
              <a:spcPct val="15000"/>
            </a:spcAft>
            <a:buChar char="••"/>
          </a:pPr>
          <a:r>
            <a:rPr lang="fr-FR" sz="1400" kern="1200" dirty="0"/>
            <a:t> Exclusion de la société (chômage, analphabétisme, faible niveau de qualification, discrimination et violence)</a:t>
          </a:r>
        </a:p>
        <a:p>
          <a:pPr marL="228600" lvl="2" indent="-114300" algn="l" defTabSz="622300">
            <a:lnSpc>
              <a:spcPct val="90000"/>
            </a:lnSpc>
            <a:spcBef>
              <a:spcPct val="0"/>
            </a:spcBef>
            <a:spcAft>
              <a:spcPct val="15000"/>
            </a:spcAft>
            <a:buChar char="••"/>
          </a:pPr>
          <a:endParaRPr lang="fr-FR" sz="1400" kern="1200" dirty="0"/>
        </a:p>
        <a:p>
          <a:pPr marL="228600" lvl="2" indent="-114300" algn="l" defTabSz="622300">
            <a:lnSpc>
              <a:spcPct val="90000"/>
            </a:lnSpc>
            <a:spcBef>
              <a:spcPct val="0"/>
            </a:spcBef>
            <a:spcAft>
              <a:spcPct val="15000"/>
            </a:spcAft>
            <a:buChar char="••"/>
          </a:pPr>
          <a:r>
            <a:rPr lang="fr-FR" sz="1400" kern="1200" dirty="0"/>
            <a:t> Nécessité d’un accompagnement de proximité </a:t>
          </a:r>
        </a:p>
      </dsp:txBody>
      <dsp:txXfrm>
        <a:off x="7805342" y="558216"/>
        <a:ext cx="3421856" cy="5339368"/>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7D7833-8A47-4F01-8517-3BA77999231A}" type="datetimeFigureOut">
              <a:rPr lang="fr-FR" smtClean="0"/>
              <a:t>22/09/2018</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9B8AFA-F1B4-4F3A-84D3-787DF28A2328}" type="slidenum">
              <a:rPr lang="fr-FR" smtClean="0"/>
              <a:t>‹N°›</a:t>
            </a:fld>
            <a:endParaRPr lang="fr-FR" dirty="0"/>
          </a:p>
        </p:txBody>
      </p:sp>
    </p:spTree>
    <p:extLst>
      <p:ext uri="{BB962C8B-B14F-4D97-AF65-F5344CB8AC3E}">
        <p14:creationId xmlns:p14="http://schemas.microsoft.com/office/powerpoint/2010/main" val="481572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9B8AFA-F1B4-4F3A-84D3-787DF28A2328}" type="slidenum">
              <a:rPr lang="fr-FR" smtClean="0"/>
              <a:t>23</a:t>
            </a:fld>
            <a:endParaRPr lang="fr-FR"/>
          </a:p>
        </p:txBody>
      </p:sp>
    </p:spTree>
    <p:extLst>
      <p:ext uri="{BB962C8B-B14F-4D97-AF65-F5344CB8AC3E}">
        <p14:creationId xmlns:p14="http://schemas.microsoft.com/office/powerpoint/2010/main" val="3570073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9B8AFA-F1B4-4F3A-84D3-787DF28A2328}" type="slidenum">
              <a:rPr lang="fr-FR" smtClean="0"/>
              <a:t>32</a:t>
            </a:fld>
            <a:endParaRPr lang="fr-FR"/>
          </a:p>
        </p:txBody>
      </p:sp>
    </p:spTree>
    <p:extLst>
      <p:ext uri="{BB962C8B-B14F-4D97-AF65-F5344CB8AC3E}">
        <p14:creationId xmlns:p14="http://schemas.microsoft.com/office/powerpoint/2010/main" val="3570073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9B8AFA-F1B4-4F3A-84D3-787DF28A2328}" type="slidenum">
              <a:rPr lang="fr-FR" smtClean="0"/>
              <a:t>33</a:t>
            </a:fld>
            <a:endParaRPr lang="fr-FR"/>
          </a:p>
        </p:txBody>
      </p:sp>
    </p:spTree>
    <p:extLst>
      <p:ext uri="{BB962C8B-B14F-4D97-AF65-F5344CB8AC3E}">
        <p14:creationId xmlns:p14="http://schemas.microsoft.com/office/powerpoint/2010/main" val="3570073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9B8AFA-F1B4-4F3A-84D3-787DF28A2328}" type="slidenum">
              <a:rPr lang="fr-FR" smtClean="0"/>
              <a:t>34</a:t>
            </a:fld>
            <a:endParaRPr lang="fr-FR" dirty="0"/>
          </a:p>
        </p:txBody>
      </p:sp>
    </p:spTree>
    <p:extLst>
      <p:ext uri="{BB962C8B-B14F-4D97-AF65-F5344CB8AC3E}">
        <p14:creationId xmlns:p14="http://schemas.microsoft.com/office/powerpoint/2010/main" val="3570073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9B8AFA-F1B4-4F3A-84D3-787DF28A2328}" type="slidenum">
              <a:rPr lang="fr-FR" smtClean="0"/>
              <a:t>35</a:t>
            </a:fld>
            <a:endParaRPr lang="fr-FR" dirty="0"/>
          </a:p>
        </p:txBody>
      </p:sp>
    </p:spTree>
    <p:extLst>
      <p:ext uri="{BB962C8B-B14F-4D97-AF65-F5344CB8AC3E}">
        <p14:creationId xmlns:p14="http://schemas.microsoft.com/office/powerpoint/2010/main" val="3570073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9B8AFA-F1B4-4F3A-84D3-787DF28A2328}" type="slidenum">
              <a:rPr lang="fr-FR" smtClean="0"/>
              <a:t>36</a:t>
            </a:fld>
            <a:endParaRPr lang="fr-FR" dirty="0"/>
          </a:p>
        </p:txBody>
      </p:sp>
    </p:spTree>
    <p:extLst>
      <p:ext uri="{BB962C8B-B14F-4D97-AF65-F5344CB8AC3E}">
        <p14:creationId xmlns:p14="http://schemas.microsoft.com/office/powerpoint/2010/main" val="3570073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9B8AFA-F1B4-4F3A-84D3-787DF28A2328}" type="slidenum">
              <a:rPr lang="fr-FR" smtClean="0"/>
              <a:t>37</a:t>
            </a:fld>
            <a:endParaRPr lang="fr-FR" dirty="0"/>
          </a:p>
        </p:txBody>
      </p:sp>
    </p:spTree>
    <p:extLst>
      <p:ext uri="{BB962C8B-B14F-4D97-AF65-F5344CB8AC3E}">
        <p14:creationId xmlns:p14="http://schemas.microsoft.com/office/powerpoint/2010/main" val="3570073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9B8AFA-F1B4-4F3A-84D3-787DF28A2328}" type="slidenum">
              <a:rPr lang="fr-FR" smtClean="0"/>
              <a:t>38</a:t>
            </a:fld>
            <a:endParaRPr lang="fr-FR" dirty="0"/>
          </a:p>
        </p:txBody>
      </p:sp>
    </p:spTree>
    <p:extLst>
      <p:ext uri="{BB962C8B-B14F-4D97-AF65-F5344CB8AC3E}">
        <p14:creationId xmlns:p14="http://schemas.microsoft.com/office/powerpoint/2010/main" val="3570073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9B8AFA-F1B4-4F3A-84D3-787DF28A2328}" type="slidenum">
              <a:rPr lang="fr-FR" smtClean="0"/>
              <a:t>39</a:t>
            </a:fld>
            <a:endParaRPr lang="fr-FR" dirty="0"/>
          </a:p>
        </p:txBody>
      </p:sp>
    </p:spTree>
    <p:extLst>
      <p:ext uri="{BB962C8B-B14F-4D97-AF65-F5344CB8AC3E}">
        <p14:creationId xmlns:p14="http://schemas.microsoft.com/office/powerpoint/2010/main" val="3570073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9B8AFA-F1B4-4F3A-84D3-787DF28A2328}" type="slidenum">
              <a:rPr lang="fr-FR" smtClean="0"/>
              <a:t>40</a:t>
            </a:fld>
            <a:endParaRPr lang="fr-FR" dirty="0"/>
          </a:p>
        </p:txBody>
      </p:sp>
    </p:spTree>
    <p:extLst>
      <p:ext uri="{BB962C8B-B14F-4D97-AF65-F5344CB8AC3E}">
        <p14:creationId xmlns:p14="http://schemas.microsoft.com/office/powerpoint/2010/main" val="3570073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9B8AFA-F1B4-4F3A-84D3-787DF28A2328}" type="slidenum">
              <a:rPr lang="fr-FR" smtClean="0"/>
              <a:t>24</a:t>
            </a:fld>
            <a:endParaRPr lang="fr-FR"/>
          </a:p>
        </p:txBody>
      </p:sp>
    </p:spTree>
    <p:extLst>
      <p:ext uri="{BB962C8B-B14F-4D97-AF65-F5344CB8AC3E}">
        <p14:creationId xmlns:p14="http://schemas.microsoft.com/office/powerpoint/2010/main" val="3570073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9B8AFA-F1B4-4F3A-84D3-787DF28A2328}" type="slidenum">
              <a:rPr lang="fr-FR" smtClean="0"/>
              <a:t>25</a:t>
            </a:fld>
            <a:endParaRPr lang="fr-FR"/>
          </a:p>
        </p:txBody>
      </p:sp>
    </p:spTree>
    <p:extLst>
      <p:ext uri="{BB962C8B-B14F-4D97-AF65-F5344CB8AC3E}">
        <p14:creationId xmlns:p14="http://schemas.microsoft.com/office/powerpoint/2010/main" val="3570073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9B8AFA-F1B4-4F3A-84D3-787DF28A2328}" type="slidenum">
              <a:rPr lang="fr-FR" smtClean="0"/>
              <a:t>26</a:t>
            </a:fld>
            <a:endParaRPr lang="fr-FR"/>
          </a:p>
        </p:txBody>
      </p:sp>
    </p:spTree>
    <p:extLst>
      <p:ext uri="{BB962C8B-B14F-4D97-AF65-F5344CB8AC3E}">
        <p14:creationId xmlns:p14="http://schemas.microsoft.com/office/powerpoint/2010/main" val="3570073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9B8AFA-F1B4-4F3A-84D3-787DF28A2328}" type="slidenum">
              <a:rPr lang="fr-FR" smtClean="0"/>
              <a:t>27</a:t>
            </a:fld>
            <a:endParaRPr lang="fr-FR"/>
          </a:p>
        </p:txBody>
      </p:sp>
    </p:spTree>
    <p:extLst>
      <p:ext uri="{BB962C8B-B14F-4D97-AF65-F5344CB8AC3E}">
        <p14:creationId xmlns:p14="http://schemas.microsoft.com/office/powerpoint/2010/main" val="357007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9B8AFA-F1B4-4F3A-84D3-787DF28A2328}" type="slidenum">
              <a:rPr lang="fr-FR" smtClean="0"/>
              <a:t>28</a:t>
            </a:fld>
            <a:endParaRPr lang="fr-FR"/>
          </a:p>
        </p:txBody>
      </p:sp>
    </p:spTree>
    <p:extLst>
      <p:ext uri="{BB962C8B-B14F-4D97-AF65-F5344CB8AC3E}">
        <p14:creationId xmlns:p14="http://schemas.microsoft.com/office/powerpoint/2010/main" val="3570073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9B8AFA-F1B4-4F3A-84D3-787DF28A2328}" type="slidenum">
              <a:rPr lang="fr-FR" smtClean="0"/>
              <a:t>29</a:t>
            </a:fld>
            <a:endParaRPr lang="fr-FR"/>
          </a:p>
        </p:txBody>
      </p:sp>
    </p:spTree>
    <p:extLst>
      <p:ext uri="{BB962C8B-B14F-4D97-AF65-F5344CB8AC3E}">
        <p14:creationId xmlns:p14="http://schemas.microsoft.com/office/powerpoint/2010/main" val="3570073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9B8AFA-F1B4-4F3A-84D3-787DF28A2328}" type="slidenum">
              <a:rPr lang="fr-FR" smtClean="0"/>
              <a:t>30</a:t>
            </a:fld>
            <a:endParaRPr lang="fr-FR"/>
          </a:p>
        </p:txBody>
      </p:sp>
    </p:spTree>
    <p:extLst>
      <p:ext uri="{BB962C8B-B14F-4D97-AF65-F5344CB8AC3E}">
        <p14:creationId xmlns:p14="http://schemas.microsoft.com/office/powerpoint/2010/main" val="3570073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9B8AFA-F1B4-4F3A-84D3-787DF28A2328}" type="slidenum">
              <a:rPr lang="fr-FR" smtClean="0"/>
              <a:t>31</a:t>
            </a:fld>
            <a:endParaRPr lang="fr-FR"/>
          </a:p>
        </p:txBody>
      </p:sp>
    </p:spTree>
    <p:extLst>
      <p:ext uri="{BB962C8B-B14F-4D97-AF65-F5344CB8AC3E}">
        <p14:creationId xmlns:p14="http://schemas.microsoft.com/office/powerpoint/2010/main" val="357007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fr-FR"/>
              <a:t>Modifiez le style du titre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5586B75A-687E-405C-8A0B-8D00578BA2C3}" type="datetimeFigureOut">
              <a:rPr lang="en-US" smtClean="0"/>
              <a:pPr/>
              <a:t>9/22/2018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fr-FR"/>
              <a:t>Modifiez le style du titre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5586B75A-687E-405C-8A0B-8D00578BA2C3}" type="datetimeFigureOut">
              <a:rPr lang="en-US" smtClean="0"/>
              <a:pPr/>
              <a:t>9/22/2018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fr-FR"/>
              <a:t>Modifiez le style du titre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5586B75A-687E-405C-8A0B-8D00578BA2C3}" type="datetimeFigureOut">
              <a:rPr lang="en-US" smtClean="0"/>
              <a:pPr/>
              <a:t>9/22/2018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9/22/2018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5586B75A-687E-405C-8A0B-8D00578BA2C3}" type="datetimeFigureOut">
              <a:rPr lang="en-US" smtClean="0"/>
              <a:pPr/>
              <a:t>9/22/2018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9/22/2018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5586B75A-687E-405C-8A0B-8D00578BA2C3}" type="datetimeFigureOut">
              <a:rPr lang="en-US" smtClean="0"/>
              <a:pPr/>
              <a:t>9/22/2018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5586B75A-687E-405C-8A0B-8D00578BA2C3}" type="datetimeFigureOut">
              <a:rPr lang="en-US" smtClean="0"/>
              <a:pPr/>
              <a:t>9/22/2018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5586B75A-687E-405C-8A0B-8D00578BA2C3}" type="datetimeFigureOut">
              <a:rPr lang="en-US" smtClean="0"/>
              <a:pPr/>
              <a:t>9/22/2018</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4FAB73BC-B049-4115-A692-8D63A059BFB8}"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D4A128-2DE7-3740-885E-A817385919F0}"/>
              </a:ext>
            </a:extLst>
          </p:cNvPr>
          <p:cNvSpPr>
            <a:spLocks noGrp="1"/>
          </p:cNvSpPr>
          <p:nvPr>
            <p:ph type="ctrTitle"/>
          </p:nvPr>
        </p:nvSpPr>
        <p:spPr/>
        <p:txBody>
          <a:bodyPr>
            <a:noAutofit/>
          </a:bodyPr>
          <a:lstStyle/>
          <a:p>
            <a:r>
              <a:rPr lang="fr-FR" sz="3600" dirty="0">
                <a:solidFill>
                  <a:schemeClr val="tx1"/>
                </a:solidFill>
              </a:rPr>
              <a:t/>
            </a:r>
            <a:br>
              <a:rPr lang="fr-FR" sz="3600" dirty="0">
                <a:solidFill>
                  <a:schemeClr val="tx1"/>
                </a:solidFill>
              </a:rPr>
            </a:br>
            <a:r>
              <a:rPr lang="fr-FR" sz="3600" dirty="0">
                <a:solidFill>
                  <a:schemeClr val="tx1"/>
                </a:solidFill>
              </a:rPr>
              <a:t>Présentation des Résultats de l’Etude Diagnostic et de La stratégie G&amp;SI pour le Conseil Régional TTAH</a:t>
            </a:r>
            <a:endParaRPr lang="fr-FR" sz="3600" dirty="0"/>
          </a:p>
        </p:txBody>
      </p:sp>
      <p:sp>
        <p:nvSpPr>
          <p:cNvPr id="3" name="Subtitle 2">
            <a:extLst>
              <a:ext uri="{FF2B5EF4-FFF2-40B4-BE49-F238E27FC236}">
                <a16:creationId xmlns="" xmlns:a16="http://schemas.microsoft.com/office/drawing/2014/main" id="{9C715BFB-B7CE-6348-AA11-696E25A6B8BD}"/>
              </a:ext>
            </a:extLst>
          </p:cNvPr>
          <p:cNvSpPr>
            <a:spLocks noGrp="1"/>
          </p:cNvSpPr>
          <p:nvPr>
            <p:ph type="subTitle" idx="1"/>
          </p:nvPr>
        </p:nvSpPr>
        <p:spPr>
          <a:xfrm>
            <a:off x="914400" y="3505200"/>
            <a:ext cx="8534400" cy="1752600"/>
          </a:xfrm>
        </p:spPr>
        <p:txBody>
          <a:bodyPr>
            <a:normAutofit/>
          </a:bodyPr>
          <a:lstStyle/>
          <a:p>
            <a:r>
              <a:rPr lang="fr-FR" dirty="0"/>
              <a:t>Project IPNM - TESS</a:t>
            </a:r>
          </a:p>
          <a:p>
            <a:r>
              <a:rPr lang="fr-FR" dirty="0"/>
              <a:t>Tanger, le 10 septembre 2018</a:t>
            </a:r>
          </a:p>
          <a:p>
            <a:endParaRPr lang="fr-FR" dirty="0"/>
          </a:p>
          <a:p>
            <a:endParaRPr lang="fr-FR" dirty="0"/>
          </a:p>
          <a:p>
            <a:endParaRPr lang="fr-FR" dirty="0"/>
          </a:p>
        </p:txBody>
      </p:sp>
    </p:spTree>
    <p:extLst>
      <p:ext uri="{BB962C8B-B14F-4D97-AF65-F5344CB8AC3E}">
        <p14:creationId xmlns:p14="http://schemas.microsoft.com/office/powerpoint/2010/main" val="2752285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5AF623-8C5F-4F4F-B52A-A68BFAB2B901}"/>
              </a:ext>
            </a:extLst>
          </p:cNvPr>
          <p:cNvSpPr>
            <a:spLocks noGrp="1"/>
          </p:cNvSpPr>
          <p:nvPr>
            <p:ph type="title"/>
          </p:nvPr>
        </p:nvSpPr>
        <p:spPr/>
        <p:txBody>
          <a:bodyPr/>
          <a:lstStyle/>
          <a:p>
            <a:r>
              <a:rPr lang="fr-FR" dirty="0"/>
              <a:t>Personnes en situation de Handicap</a:t>
            </a:r>
          </a:p>
        </p:txBody>
      </p:sp>
      <p:sp>
        <p:nvSpPr>
          <p:cNvPr id="4" name="Espace réservé du contenu 3"/>
          <p:cNvSpPr>
            <a:spLocks noGrp="1"/>
          </p:cNvSpPr>
          <p:nvPr>
            <p:ph idx="1"/>
          </p:nvPr>
        </p:nvSpPr>
        <p:spPr>
          <a:xfrm>
            <a:off x="3962400" y="997518"/>
            <a:ext cx="7620000" cy="4382004"/>
          </a:xfrm>
        </p:spPr>
        <p:txBody>
          <a:bodyPr>
            <a:noAutofit/>
          </a:bodyPr>
          <a:lstStyle/>
          <a:p>
            <a:r>
              <a:rPr lang="fr-FR" sz="1100" b="1" dirty="0" smtClean="0"/>
              <a:t>Santé</a:t>
            </a:r>
          </a:p>
          <a:p>
            <a:pPr marL="0" lvl="0" indent="0">
              <a:buNone/>
            </a:pPr>
            <a:r>
              <a:rPr lang="fr-FR" sz="1100" dirty="0"/>
              <a:t>Manque de disponibilité de ressources humaines spécialisées en réhabilitation et de lits d’hospitalisation  (besoins</a:t>
            </a:r>
            <a:r>
              <a:rPr lang="fr-BE" sz="1100" dirty="0"/>
              <a:t> de 18 médecins spécialistes en MPR à l’horizon 2021 et de 60 lits d’hospitalisation supplémentaire pour les malades nécessitant des soins de réhabilitation)</a:t>
            </a:r>
            <a:endParaRPr lang="fr-FR" sz="1100" dirty="0"/>
          </a:p>
          <a:p>
            <a:pPr marL="0" lvl="0" indent="0">
              <a:buNone/>
            </a:pPr>
            <a:r>
              <a:rPr lang="fr-BE" sz="1100" dirty="0"/>
              <a:t>Renforcement de la formation de base et la formation continue dans le domaine de Handicap</a:t>
            </a:r>
            <a:endParaRPr lang="fr-FR" sz="1100" dirty="0"/>
          </a:p>
          <a:p>
            <a:pPr marL="0" lvl="0" indent="0">
              <a:buNone/>
            </a:pPr>
            <a:r>
              <a:rPr lang="fr-FR" sz="1100" dirty="0"/>
              <a:t>Améliorer les accessibilités aux infrastructures de santé (accessibilité physique, pour les malvoyants...)</a:t>
            </a:r>
          </a:p>
          <a:p>
            <a:pPr marL="0" lvl="0" indent="0">
              <a:buNone/>
            </a:pPr>
            <a:r>
              <a:rPr lang="fr-FR" sz="1100" dirty="0"/>
              <a:t>La desserte du milieu rural en services de soins au profit des PSH</a:t>
            </a:r>
          </a:p>
          <a:p>
            <a:pPr marL="0" lvl="0" indent="0">
              <a:buNone/>
            </a:pPr>
            <a:r>
              <a:rPr lang="fr-FR" sz="1100" dirty="0"/>
              <a:t>Les discriminations et la stigmatisation à l’encontre des PSH</a:t>
            </a:r>
          </a:p>
          <a:p>
            <a:pPr marL="0" lvl="0" indent="0">
              <a:buNone/>
            </a:pPr>
            <a:r>
              <a:rPr lang="fr-FR" sz="1100" dirty="0"/>
              <a:t>Déficit régional en matière de prise en charge du handicap mental  </a:t>
            </a:r>
          </a:p>
          <a:p>
            <a:pPr marL="0" indent="0">
              <a:buNone/>
            </a:pPr>
            <a:r>
              <a:rPr lang="fr-FR" sz="1100" dirty="0"/>
              <a:t> Pareille aux listes ci-dessus ? </a:t>
            </a:r>
          </a:p>
          <a:p>
            <a:pPr marL="0" indent="0">
              <a:buNone/>
            </a:pPr>
            <a:endParaRPr lang="fr-FR" sz="1100" dirty="0" smtClean="0"/>
          </a:p>
          <a:p>
            <a:r>
              <a:rPr lang="fr-FR" sz="1100" b="1" dirty="0" smtClean="0"/>
              <a:t>Education</a:t>
            </a:r>
          </a:p>
          <a:p>
            <a:pPr marL="0" indent="0">
              <a:buNone/>
            </a:pPr>
            <a:r>
              <a:rPr lang="fr-FR" sz="1100" dirty="0" smtClean="0"/>
              <a:t>absence </a:t>
            </a:r>
            <a:r>
              <a:rPr lang="fr-FR" sz="1100" dirty="0"/>
              <a:t>des conditions favorables à l’éducation et/ou à la continuation du parcours scolaires de ces enfants telles l’accessibilité physique des bâtiments, l’incapacité des administrateurs et enseignants des établissements scolaires de prendre en charge les spécificités des enfants en SH, le manque de personnel qualifié, le manque de formations spécialisées  au personnel des établissements et </a:t>
            </a:r>
            <a:endParaRPr lang="fr-FR" sz="1100" dirty="0" smtClean="0"/>
          </a:p>
          <a:p>
            <a:r>
              <a:rPr lang="fr-FR" sz="1100" dirty="0" smtClean="0"/>
              <a:t>Formation professionnelle et insertion</a:t>
            </a:r>
          </a:p>
          <a:p>
            <a:pPr marL="0" indent="0">
              <a:buNone/>
            </a:pPr>
            <a:r>
              <a:rPr lang="fr-FR" sz="1100" dirty="0"/>
              <a:t>absence de mécanismes publics qui prennent en charge leur inclusion dans les circuits de formation professionnelle et des services d’insertion au marché de l’emploi en partenariat avec le secteur privé. </a:t>
            </a:r>
            <a:endParaRPr lang="fr-FR" sz="1100" dirty="0" smtClean="0"/>
          </a:p>
          <a:p>
            <a:pPr marL="0" indent="0">
              <a:buNone/>
            </a:pPr>
            <a:r>
              <a:rPr lang="fr-FR" sz="1100" dirty="0" smtClean="0"/>
              <a:t>L’auto-emploi reste une alternative des OSC qui accompagnent les PSH</a:t>
            </a:r>
            <a:endParaRPr lang="fr-FR" sz="1100" dirty="0"/>
          </a:p>
          <a:p>
            <a:pPr marL="0" indent="0">
              <a:buNone/>
            </a:pPr>
            <a:r>
              <a:rPr lang="fr-FR" sz="1100" dirty="0"/>
              <a:t> </a:t>
            </a:r>
            <a:endParaRPr lang="fr-FR" sz="1100" dirty="0" smtClean="0"/>
          </a:p>
          <a:p>
            <a:pPr defTabSz="330200">
              <a:buClr>
                <a:srgbClr val="000000"/>
              </a:buClr>
              <a:buSzPct val="100000"/>
            </a:pPr>
            <a:r>
              <a:rPr lang="fr-FR" sz="1100" b="1" dirty="0" smtClean="0"/>
              <a:t>Discrimination et stéréotypes</a:t>
            </a:r>
          </a:p>
          <a:p>
            <a:pPr marL="0" indent="0" defTabSz="330200">
              <a:buClr>
                <a:srgbClr val="000000"/>
              </a:buClr>
              <a:buSzPct val="100000"/>
              <a:buNone/>
            </a:pPr>
            <a:r>
              <a:rPr lang="fr-FR" sz="1100" dirty="0" smtClean="0"/>
              <a:t>femmes </a:t>
            </a:r>
            <a:r>
              <a:rPr lang="fr-FR" sz="1100" dirty="0"/>
              <a:t>sont doublement </a:t>
            </a:r>
            <a:r>
              <a:rPr lang="fr-FR" sz="1100" dirty="0" smtClean="0"/>
              <a:t>discriminées (violences</a:t>
            </a:r>
            <a:r>
              <a:rPr lang="fr-FR" sz="1100" dirty="0"/>
              <a:t>, maltraitance, </a:t>
            </a:r>
            <a:r>
              <a:rPr lang="fr-FR" sz="1100" dirty="0" smtClean="0"/>
              <a:t> </a:t>
            </a:r>
            <a:r>
              <a:rPr lang="fr-FR" sz="1100" dirty="0"/>
              <a:t>viol et </a:t>
            </a:r>
            <a:r>
              <a:rPr lang="fr-FR" sz="1100" dirty="0" smtClean="0"/>
              <a:t>abus sexuel)</a:t>
            </a:r>
          </a:p>
          <a:p>
            <a:pPr marL="0" indent="0" defTabSz="330200">
              <a:buClr>
                <a:srgbClr val="000000"/>
              </a:buClr>
              <a:buSzPct val="100000"/>
              <a:buNone/>
            </a:pPr>
            <a:r>
              <a:rPr lang="fr-FR" sz="1100" dirty="0"/>
              <a:t>les attitudes négatives  dans l’environnement </a:t>
            </a:r>
            <a:r>
              <a:rPr lang="fr-FR" sz="1100" dirty="0" smtClean="0"/>
              <a:t>scolaire pour les ESH</a:t>
            </a:r>
          </a:p>
          <a:p>
            <a:pPr marL="0" indent="0" defTabSz="330200">
              <a:buClr>
                <a:srgbClr val="000000"/>
              </a:buClr>
              <a:buSzPct val="100000"/>
              <a:buNone/>
            </a:pPr>
            <a:r>
              <a:rPr lang="fr-FR" sz="1100" dirty="0" smtClean="0"/>
              <a:t>Sous-estimation des capacités des PSH au niveau de la sphère familiale et au niveau de l’ensemble de la société</a:t>
            </a:r>
          </a:p>
          <a:p>
            <a:pPr marL="0" indent="0" defTabSz="330200">
              <a:buClr>
                <a:srgbClr val="000000"/>
              </a:buClr>
              <a:buSzPct val="100000"/>
              <a:buNone/>
            </a:pPr>
            <a:r>
              <a:rPr lang="fr-FR" sz="1100" dirty="0" smtClean="0"/>
              <a:t>L’</a:t>
            </a:r>
            <a:r>
              <a:rPr lang="fr-FR" sz="1100" dirty="0" err="1" smtClean="0"/>
              <a:t>accèssibilité</a:t>
            </a:r>
            <a:r>
              <a:rPr lang="fr-FR" sz="1100" dirty="0" smtClean="0"/>
              <a:t> à l’espace public est le volet le plus discriminant pour les PSH </a:t>
            </a:r>
            <a:endParaRPr lang="fr-FR" sz="1100" dirty="0"/>
          </a:p>
        </p:txBody>
      </p:sp>
      <p:sp>
        <p:nvSpPr>
          <p:cNvPr id="5" name="Espace réservé du texte 4"/>
          <p:cNvSpPr>
            <a:spLocks noGrp="1"/>
          </p:cNvSpPr>
          <p:nvPr>
            <p:ph type="body" sz="half" idx="2"/>
          </p:nvPr>
        </p:nvSpPr>
        <p:spPr/>
        <p:txBody>
          <a:bodyPr>
            <a:normAutofit/>
          </a:bodyPr>
          <a:lstStyle/>
          <a:p>
            <a:r>
              <a:rPr lang="fr-FR" sz="1800" b="1" dirty="0"/>
              <a:t>Inégalités d’accès aux services </a:t>
            </a:r>
          </a:p>
          <a:p>
            <a:endParaRPr lang="fr-FR" sz="1800" b="1" dirty="0"/>
          </a:p>
          <a:p>
            <a:endParaRPr lang="fr-FR" sz="1800" b="1" dirty="0"/>
          </a:p>
          <a:p>
            <a:endParaRPr lang="fr-FR" sz="1800" b="1" dirty="0"/>
          </a:p>
          <a:p>
            <a:r>
              <a:rPr lang="fr-FR" sz="1800" b="1" dirty="0"/>
              <a:t>Discrimination et stéréotypes</a:t>
            </a:r>
          </a:p>
          <a:p>
            <a:r>
              <a:rPr lang="fr-FR" sz="1800" dirty="0"/>
              <a:t> </a:t>
            </a:r>
          </a:p>
        </p:txBody>
      </p:sp>
    </p:spTree>
    <p:extLst>
      <p:ext uri="{BB962C8B-B14F-4D97-AF65-F5344CB8AC3E}">
        <p14:creationId xmlns:p14="http://schemas.microsoft.com/office/powerpoint/2010/main" val="163512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5AF623-8C5F-4F4F-B52A-A68BFAB2B901}"/>
              </a:ext>
            </a:extLst>
          </p:cNvPr>
          <p:cNvSpPr>
            <a:spLocks noGrp="1"/>
          </p:cNvSpPr>
          <p:nvPr>
            <p:ph type="title"/>
          </p:nvPr>
        </p:nvSpPr>
        <p:spPr/>
        <p:txBody>
          <a:bodyPr/>
          <a:lstStyle/>
          <a:p>
            <a:r>
              <a:rPr lang="fr-FR" dirty="0"/>
              <a:t>Femmes en situation précaire </a:t>
            </a:r>
          </a:p>
        </p:txBody>
      </p:sp>
      <p:sp>
        <p:nvSpPr>
          <p:cNvPr id="4" name="Espace réservé du contenu 3"/>
          <p:cNvSpPr>
            <a:spLocks noGrp="1"/>
          </p:cNvSpPr>
          <p:nvPr>
            <p:ph idx="1"/>
          </p:nvPr>
        </p:nvSpPr>
        <p:spPr>
          <a:xfrm>
            <a:off x="3962400" y="997518"/>
            <a:ext cx="7620000" cy="4382004"/>
          </a:xfrm>
        </p:spPr>
        <p:txBody>
          <a:bodyPr>
            <a:normAutofit fontScale="62500" lnSpcReduction="20000"/>
          </a:bodyPr>
          <a:lstStyle/>
          <a:p>
            <a:pPr lvl="0"/>
            <a:r>
              <a:rPr lang="fr-FR" dirty="0"/>
              <a:t>Taux d’analphabétisme élevé chez les femmes</a:t>
            </a:r>
          </a:p>
          <a:p>
            <a:pPr lvl="0"/>
            <a:r>
              <a:rPr lang="fr-FR" dirty="0"/>
              <a:t>Taux d’activité féminin très bas </a:t>
            </a:r>
          </a:p>
          <a:p>
            <a:pPr lvl="0"/>
            <a:r>
              <a:rPr lang="fr-FR" dirty="0"/>
              <a:t>Féminisation du sous-emploi et de l’emploi non-rémunéré </a:t>
            </a:r>
          </a:p>
          <a:p>
            <a:pPr lvl="0"/>
            <a:r>
              <a:rPr lang="fr-FR" dirty="0"/>
              <a:t>Précarité de l’emploi et prédominance du secteur informel </a:t>
            </a:r>
          </a:p>
          <a:p>
            <a:pPr lvl="0"/>
            <a:r>
              <a:rPr lang="fr-FR" dirty="0"/>
              <a:t>Difficultés d’accès aux services d’éducation et de santé surtout en milieu rural</a:t>
            </a:r>
          </a:p>
          <a:p>
            <a:pPr lvl="0"/>
            <a:r>
              <a:rPr lang="fr-FR" dirty="0"/>
              <a:t>les taux de mortalité infantile et maternelle qui restent très élevés</a:t>
            </a:r>
          </a:p>
          <a:p>
            <a:pPr lvl="0"/>
            <a:r>
              <a:rPr lang="fr-FR" dirty="0"/>
              <a:t>Faible niveau de formation et de qualification professionnelle chez les femmes</a:t>
            </a:r>
          </a:p>
          <a:p>
            <a:pPr lvl="0"/>
            <a:r>
              <a:rPr lang="fr-FR" dirty="0"/>
              <a:t>Faible participation à la décision </a:t>
            </a:r>
          </a:p>
          <a:p>
            <a:pPr lvl="0"/>
            <a:r>
              <a:rPr lang="fr-FR" dirty="0"/>
              <a:t>Faible représentativité politique  </a:t>
            </a:r>
          </a:p>
          <a:p>
            <a:pPr lvl="0"/>
            <a:r>
              <a:rPr lang="fr-FR" dirty="0"/>
              <a:t>Discriminations et violences à l’égard de femmes persistantes </a:t>
            </a:r>
          </a:p>
          <a:p>
            <a:pPr lvl="0"/>
            <a:r>
              <a:rPr lang="fr-FR" dirty="0"/>
              <a:t>Etc. </a:t>
            </a:r>
          </a:p>
          <a:p>
            <a:pPr marL="0" indent="0">
              <a:buNone/>
            </a:pPr>
            <a:endParaRPr lang="fr-FR" dirty="0"/>
          </a:p>
        </p:txBody>
      </p:sp>
      <p:sp>
        <p:nvSpPr>
          <p:cNvPr id="5" name="Espace réservé du texte 4"/>
          <p:cNvSpPr>
            <a:spLocks noGrp="1"/>
          </p:cNvSpPr>
          <p:nvPr>
            <p:ph type="body" sz="half" idx="2"/>
          </p:nvPr>
        </p:nvSpPr>
        <p:spPr/>
        <p:txBody>
          <a:bodyPr>
            <a:normAutofit/>
          </a:bodyPr>
          <a:lstStyle/>
          <a:p>
            <a:r>
              <a:rPr lang="fr-FR" sz="1600" b="1" dirty="0"/>
              <a:t>Situation générale</a:t>
            </a:r>
            <a:endParaRPr lang="fr-FR" sz="1800" dirty="0"/>
          </a:p>
        </p:txBody>
      </p:sp>
    </p:spTree>
    <p:extLst>
      <p:ext uri="{BB962C8B-B14F-4D97-AF65-F5344CB8AC3E}">
        <p14:creationId xmlns:p14="http://schemas.microsoft.com/office/powerpoint/2010/main" val="3168956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5AF623-8C5F-4F4F-B52A-A68BFAB2B901}"/>
              </a:ext>
            </a:extLst>
          </p:cNvPr>
          <p:cNvSpPr>
            <a:spLocks noGrp="1"/>
          </p:cNvSpPr>
          <p:nvPr>
            <p:ph type="title"/>
          </p:nvPr>
        </p:nvSpPr>
        <p:spPr/>
        <p:txBody>
          <a:bodyPr/>
          <a:lstStyle/>
          <a:p>
            <a:r>
              <a:rPr lang="fr-FR" dirty="0"/>
              <a:t>Femmes en situation précaire </a:t>
            </a:r>
          </a:p>
        </p:txBody>
      </p:sp>
      <p:sp>
        <p:nvSpPr>
          <p:cNvPr id="4" name="Espace réservé du contenu 3"/>
          <p:cNvSpPr>
            <a:spLocks noGrp="1"/>
          </p:cNvSpPr>
          <p:nvPr>
            <p:ph idx="1"/>
          </p:nvPr>
        </p:nvSpPr>
        <p:spPr>
          <a:xfrm>
            <a:off x="3962400" y="997517"/>
            <a:ext cx="7620000" cy="5766697"/>
          </a:xfrm>
        </p:spPr>
        <p:txBody>
          <a:bodyPr>
            <a:normAutofit fontScale="25000" lnSpcReduction="20000"/>
          </a:bodyPr>
          <a:lstStyle/>
          <a:p>
            <a:pPr defTabSz="330200">
              <a:buClr>
                <a:srgbClr val="000000"/>
              </a:buClr>
              <a:buSzPct val="100000"/>
            </a:pPr>
            <a:r>
              <a:rPr lang="fr-FR" sz="4800" b="1" dirty="0" smtClean="0"/>
              <a:t>Santé </a:t>
            </a:r>
          </a:p>
          <a:p>
            <a:pPr marL="0" indent="0" defTabSz="330200">
              <a:buClr>
                <a:srgbClr val="000000"/>
              </a:buClr>
              <a:buSzPct val="100000"/>
              <a:buNone/>
            </a:pPr>
            <a:r>
              <a:rPr lang="fr-FR" sz="4800" dirty="0" smtClean="0"/>
              <a:t>Taux de mortalité maternelle très élevé</a:t>
            </a:r>
          </a:p>
          <a:p>
            <a:pPr marL="0" indent="0" defTabSz="330200">
              <a:buClr>
                <a:srgbClr val="000000"/>
              </a:buClr>
              <a:buSzPct val="100000"/>
              <a:buNone/>
            </a:pPr>
            <a:r>
              <a:rPr lang="fr-FR" sz="4800" dirty="0" smtClean="0"/>
              <a:t>80</a:t>
            </a:r>
            <a:r>
              <a:rPr lang="fr-FR" sz="4800" dirty="0"/>
              <a:t>% des décès étaient </a:t>
            </a:r>
            <a:r>
              <a:rPr lang="fr-FR" sz="4800" dirty="0" smtClean="0"/>
              <a:t>évitables</a:t>
            </a:r>
          </a:p>
          <a:p>
            <a:pPr marL="0" indent="0" defTabSz="330200">
              <a:buClr>
                <a:srgbClr val="000000"/>
              </a:buClr>
              <a:buSzPct val="100000"/>
              <a:buNone/>
            </a:pPr>
            <a:r>
              <a:rPr lang="fr-FR" sz="4800" dirty="0" smtClean="0"/>
              <a:t>90% des </a:t>
            </a:r>
            <a:r>
              <a:rPr lang="fr-FR" sz="4800" dirty="0"/>
              <a:t>décès sont survenus dans les structures de santé ou durant le </a:t>
            </a:r>
            <a:r>
              <a:rPr lang="fr-FR" sz="4800" dirty="0" smtClean="0"/>
              <a:t>transfert</a:t>
            </a:r>
          </a:p>
          <a:p>
            <a:pPr marL="0" indent="0" defTabSz="330200">
              <a:buClr>
                <a:srgbClr val="000000"/>
              </a:buClr>
              <a:buSzPct val="100000"/>
              <a:buNone/>
            </a:pPr>
            <a:r>
              <a:rPr lang="fr-FR" sz="4800" dirty="0"/>
              <a:t>les facteurs les plus fréquents sont liés à la qualité de la prise en charge: délai dans les soins, sous-estimation de la gravité, surveillance insuffisante ou décision de traitement </a:t>
            </a:r>
            <a:r>
              <a:rPr lang="fr-FR" sz="4800" dirty="0" smtClean="0"/>
              <a:t>inappropriée</a:t>
            </a:r>
          </a:p>
          <a:p>
            <a:pPr marL="0" lvl="0" indent="0">
              <a:buNone/>
            </a:pPr>
            <a:r>
              <a:rPr lang="fr-FR" sz="4800" dirty="0"/>
              <a:t>Persistance d’obstacles géographiques à l’accès aux soins et services de santé </a:t>
            </a:r>
            <a:endParaRPr lang="fr-FR" sz="4800" dirty="0" smtClean="0"/>
          </a:p>
          <a:p>
            <a:pPr marL="0" lvl="0" indent="0">
              <a:buNone/>
            </a:pPr>
            <a:r>
              <a:rPr lang="fr-FR" sz="4800" dirty="0" smtClean="0"/>
              <a:t>Persistance </a:t>
            </a:r>
            <a:r>
              <a:rPr lang="fr-FR" sz="4800" dirty="0"/>
              <a:t>de barrières culturelles et financières à l’accès aux soins et services de santé </a:t>
            </a:r>
            <a:endParaRPr lang="fr-FR" sz="4800" dirty="0" smtClean="0"/>
          </a:p>
          <a:p>
            <a:pPr defTabSz="330200">
              <a:buClr>
                <a:srgbClr val="000000"/>
              </a:buClr>
              <a:buSzPct val="100000"/>
            </a:pPr>
            <a:r>
              <a:rPr lang="fr-FR" sz="4800" b="1" dirty="0" smtClean="0"/>
              <a:t>Analphabétisme </a:t>
            </a:r>
          </a:p>
          <a:p>
            <a:pPr marL="0" indent="0" defTabSz="330200">
              <a:buClr>
                <a:srgbClr val="000000"/>
              </a:buClr>
              <a:buSzPct val="100000"/>
              <a:buNone/>
            </a:pPr>
            <a:r>
              <a:rPr lang="fr-FR" sz="4800" dirty="0"/>
              <a:t>Selon le genre et par milieu de résidence, il est de 13% chez les hommes et 31% chez les femmes en ville, et 31% chez les hommes et 59% chez les femmes </a:t>
            </a:r>
            <a:r>
              <a:rPr lang="fr-FR" sz="4800" dirty="0" smtClean="0"/>
              <a:t>en </a:t>
            </a:r>
            <a:r>
              <a:rPr lang="fr-FR" sz="4800" dirty="0"/>
              <a:t>milieu rural.   </a:t>
            </a:r>
            <a:endParaRPr lang="fr-FR" sz="4800" dirty="0" smtClean="0"/>
          </a:p>
          <a:p>
            <a:pPr marL="0" indent="0">
              <a:buNone/>
            </a:pPr>
            <a:r>
              <a:rPr lang="fr-FR" sz="4800" dirty="0"/>
              <a:t>Les déficits en matière d’infrastructures scolaires dont l’éloignement des établissements en milieu rural, constituent un facteur important notamment pour la scolarisation des filles, en plus de la pauvreté des familles et les considérations socioculturelles  qui pèsent encore dans le milieu rural. </a:t>
            </a:r>
            <a:endParaRPr lang="fr-FR" sz="4800" dirty="0" smtClean="0"/>
          </a:p>
          <a:p>
            <a:r>
              <a:rPr lang="fr-FR" sz="4800" b="1" dirty="0" smtClean="0"/>
              <a:t>Education</a:t>
            </a:r>
          </a:p>
          <a:p>
            <a:pPr marL="0" indent="0">
              <a:buNone/>
            </a:pPr>
            <a:r>
              <a:rPr lang="fr-FR" sz="4800" dirty="0" smtClean="0"/>
              <a:t>Faible scolarisation des filles en milieu rural dès la première année de collège</a:t>
            </a:r>
          </a:p>
          <a:p>
            <a:r>
              <a:rPr lang="fr-FR" sz="4800" b="1" dirty="0" smtClean="0"/>
              <a:t>Formation professionnelle</a:t>
            </a:r>
          </a:p>
          <a:p>
            <a:pPr marL="0" indent="0">
              <a:buNone/>
            </a:pPr>
            <a:r>
              <a:rPr lang="fr-FR" sz="4800" dirty="0" smtClean="0"/>
              <a:t>Aucune prise en charge du genre pour encourager les filles d’aller vers des filières valorisantes </a:t>
            </a:r>
          </a:p>
          <a:p>
            <a:pPr marL="0" indent="0">
              <a:buNone/>
            </a:pPr>
            <a:r>
              <a:rPr lang="fr-FR" sz="4800" dirty="0" smtClean="0"/>
              <a:t>Données non agrégées par sexe</a:t>
            </a:r>
          </a:p>
          <a:p>
            <a:r>
              <a:rPr lang="fr-FR" sz="4800" b="1" dirty="0" smtClean="0"/>
              <a:t>Emploi </a:t>
            </a:r>
          </a:p>
          <a:p>
            <a:pPr marL="0" indent="0">
              <a:buNone/>
            </a:pPr>
            <a:r>
              <a:rPr lang="fr-FR" sz="4800" dirty="0"/>
              <a:t>taux d’activités ne dépassant pas 17,3%.</a:t>
            </a:r>
          </a:p>
          <a:p>
            <a:pPr marL="0" lvl="0" indent="0">
              <a:buNone/>
            </a:pPr>
            <a:r>
              <a:rPr lang="fr-FR" sz="4800" dirty="0"/>
              <a:t>Féminisation du travail industriel pénible tel que l’industrie textile </a:t>
            </a:r>
          </a:p>
          <a:p>
            <a:pPr marL="0" lvl="0" indent="0">
              <a:buNone/>
            </a:pPr>
            <a:r>
              <a:rPr lang="fr-FR" sz="4800" dirty="0"/>
              <a:t>Forte employabilité des femmes dans les secteurs peu </a:t>
            </a:r>
            <a:r>
              <a:rPr lang="fr-FR" sz="4800" dirty="0" smtClean="0"/>
              <a:t>rémunérant</a:t>
            </a:r>
            <a:endParaRPr lang="fr-FR" sz="4800" dirty="0"/>
          </a:p>
          <a:p>
            <a:pPr marL="0" lvl="0" indent="0">
              <a:buNone/>
            </a:pPr>
            <a:r>
              <a:rPr lang="fr-FR" sz="4800" dirty="0"/>
              <a:t>La dominance du secteur informel ne nécessitant pas un niveau de qualification comme le commerce de la contrebande. </a:t>
            </a:r>
          </a:p>
          <a:p>
            <a:pPr marL="0" lvl="0" indent="0">
              <a:buNone/>
            </a:pPr>
            <a:r>
              <a:rPr lang="fr-FR" sz="4800" dirty="0"/>
              <a:t>La non-rémunération au travail chez la femme rurale</a:t>
            </a:r>
          </a:p>
          <a:p>
            <a:endParaRPr lang="fr-FR" sz="4800" b="1" dirty="0" smtClean="0"/>
          </a:p>
          <a:p>
            <a:r>
              <a:rPr lang="fr-FR" sz="4800" b="1" dirty="0" smtClean="0"/>
              <a:t>Discrimination et violences</a:t>
            </a:r>
          </a:p>
          <a:p>
            <a:pPr marL="0" indent="0">
              <a:buNone/>
            </a:pPr>
            <a:r>
              <a:rPr lang="fr-FR" sz="4800" dirty="0"/>
              <a:t>Mariage précoce et mariage forcé des mineures</a:t>
            </a:r>
          </a:p>
          <a:p>
            <a:pPr marL="0" indent="0">
              <a:buNone/>
            </a:pPr>
            <a:r>
              <a:rPr lang="fr-FR" sz="4800" dirty="0" smtClean="0"/>
              <a:t>Victimes de plusieurs types de violences: violence physique, violence sexuelle, violence </a:t>
            </a:r>
            <a:r>
              <a:rPr lang="fr-FR" sz="4800" dirty="0"/>
              <a:t>psychologique </a:t>
            </a:r>
            <a:r>
              <a:rPr lang="fr-FR" sz="4800" dirty="0" smtClean="0"/>
              <a:t>, violence </a:t>
            </a:r>
            <a:r>
              <a:rPr lang="fr-FR" sz="4800" dirty="0"/>
              <a:t>économique </a:t>
            </a:r>
          </a:p>
          <a:p>
            <a:pPr marL="0" indent="0">
              <a:buNone/>
            </a:pPr>
            <a:endParaRPr lang="fr-FR" b="1" dirty="0" smtClean="0"/>
          </a:p>
        </p:txBody>
      </p:sp>
      <p:sp>
        <p:nvSpPr>
          <p:cNvPr id="5" name="Espace réservé du texte 4"/>
          <p:cNvSpPr>
            <a:spLocks noGrp="1"/>
          </p:cNvSpPr>
          <p:nvPr>
            <p:ph type="body" sz="half" idx="2"/>
          </p:nvPr>
        </p:nvSpPr>
        <p:spPr/>
        <p:txBody>
          <a:bodyPr>
            <a:normAutofit/>
          </a:bodyPr>
          <a:lstStyle/>
          <a:p>
            <a:r>
              <a:rPr lang="fr-FR" sz="1600" b="1" dirty="0"/>
              <a:t>Inégalités d’accès aux services </a:t>
            </a:r>
          </a:p>
          <a:p>
            <a:endParaRPr lang="fr-FR" sz="1600" b="1" dirty="0"/>
          </a:p>
          <a:p>
            <a:endParaRPr lang="fr-FR" sz="1600" b="1" dirty="0"/>
          </a:p>
          <a:p>
            <a:endParaRPr lang="fr-FR" sz="1600" b="1" dirty="0"/>
          </a:p>
          <a:p>
            <a:r>
              <a:rPr lang="fr-FR" sz="1600" b="1" dirty="0"/>
              <a:t>Discrimination et stéréotypes</a:t>
            </a:r>
          </a:p>
        </p:txBody>
      </p:sp>
    </p:spTree>
    <p:extLst>
      <p:ext uri="{BB962C8B-B14F-4D97-AF65-F5344CB8AC3E}">
        <p14:creationId xmlns:p14="http://schemas.microsoft.com/office/powerpoint/2010/main" val="3081745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213137-4596-634A-A4CC-246CC998F383}"/>
              </a:ext>
            </a:extLst>
          </p:cNvPr>
          <p:cNvSpPr>
            <a:spLocks noGrp="1"/>
          </p:cNvSpPr>
          <p:nvPr>
            <p:ph type="title"/>
          </p:nvPr>
        </p:nvSpPr>
        <p:spPr/>
        <p:txBody>
          <a:bodyPr/>
          <a:lstStyle/>
          <a:p>
            <a:r>
              <a:rPr lang="fr-FR" dirty="0"/>
              <a:t>Stratégie Régionale - GIS</a:t>
            </a:r>
          </a:p>
        </p:txBody>
      </p:sp>
      <p:sp>
        <p:nvSpPr>
          <p:cNvPr id="3" name="Text Placeholder 2">
            <a:extLst>
              <a:ext uri="{FF2B5EF4-FFF2-40B4-BE49-F238E27FC236}">
                <a16:creationId xmlns="" xmlns:a16="http://schemas.microsoft.com/office/drawing/2014/main" id="{D3373523-C3F8-274A-B4DE-92BA98D90F7D}"/>
              </a:ext>
            </a:extLst>
          </p:cNvPr>
          <p:cNvSpPr>
            <a:spLocks noGrp="1"/>
          </p:cNvSpPr>
          <p:nvPr>
            <p:ph type="body" idx="1"/>
          </p:nvPr>
        </p:nvSpPr>
        <p:spPr/>
        <p:txBody>
          <a:bodyPr/>
          <a:lstStyle/>
          <a:p>
            <a:r>
              <a:rPr lang="fr-FR" dirty="0"/>
              <a:t>Axes stratégiques et propositions d’action</a:t>
            </a:r>
          </a:p>
        </p:txBody>
      </p:sp>
    </p:spTree>
    <p:extLst>
      <p:ext uri="{BB962C8B-B14F-4D97-AF65-F5344CB8AC3E}">
        <p14:creationId xmlns:p14="http://schemas.microsoft.com/office/powerpoint/2010/main" val="1522720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fr-FR" dirty="0"/>
              <a:t>Stratégie régionale - Migrants </a:t>
            </a:r>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779083" y="792080"/>
            <a:ext cx="7887400" cy="5929354"/>
          </a:xfrm>
        </p:spPr>
        <p:txBody>
          <a:bodyPr>
            <a:normAutofit fontScale="32500" lnSpcReduction="20000"/>
          </a:bodyPr>
          <a:lstStyle/>
          <a:p>
            <a:pPr marL="0" indent="0">
              <a:lnSpc>
                <a:spcPct val="120000"/>
              </a:lnSpc>
              <a:buNone/>
            </a:pPr>
            <a:r>
              <a:rPr lang="fr-FR" sz="8600" spc="-100" dirty="0">
                <a:solidFill>
                  <a:schemeClr val="tx2"/>
                </a:solidFill>
                <a:latin typeface="+mj-lt"/>
                <a:ea typeface="+mj-ea"/>
                <a:cs typeface="+mj-cs"/>
              </a:rPr>
              <a:t>Objectifs à atteindre </a:t>
            </a:r>
            <a:endParaRPr lang="fr-FR" sz="8600" b="1" dirty="0"/>
          </a:p>
          <a:p>
            <a:pPr>
              <a:lnSpc>
                <a:spcPct val="120000"/>
              </a:lnSpc>
            </a:pPr>
            <a:r>
              <a:rPr lang="fr-FR" sz="3700" b="1" dirty="0"/>
              <a:t>Objectif N°1</a:t>
            </a:r>
            <a:r>
              <a:rPr lang="fr-FR" sz="3700" dirty="0"/>
              <a:t>: Formation et sensibilisation du personnel du santé sur les droits des migrants et réfugiés </a:t>
            </a:r>
          </a:p>
          <a:p>
            <a:pPr>
              <a:lnSpc>
                <a:spcPct val="120000"/>
              </a:lnSpc>
            </a:pPr>
            <a:r>
              <a:rPr lang="fr-FR" sz="3700" b="1" dirty="0"/>
              <a:t>Objectif N°2</a:t>
            </a:r>
            <a:r>
              <a:rPr lang="fr-FR" sz="3700" dirty="0"/>
              <a:t>: Sensibilisation des migrants et réfugiés sur les droits et les mécanismes d’accès aux services de santé au niveau de la RTTAH</a:t>
            </a:r>
          </a:p>
          <a:p>
            <a:pPr>
              <a:lnSpc>
                <a:spcPct val="120000"/>
              </a:lnSpc>
            </a:pPr>
            <a:r>
              <a:rPr lang="fr-FR" sz="3700" b="1" dirty="0"/>
              <a:t>Objectif N°3</a:t>
            </a:r>
            <a:r>
              <a:rPr lang="fr-FR" sz="3700" dirty="0"/>
              <a:t>: Renforcement des liaisons entre acteurs du service de santé pour garantir le suivi des soins </a:t>
            </a:r>
            <a:endParaRPr lang="fr-FR" sz="3700" spc="-100" dirty="0">
              <a:solidFill>
                <a:schemeClr val="tx2"/>
              </a:solidFill>
              <a:latin typeface="+mj-lt"/>
              <a:ea typeface="+mj-ea"/>
              <a:cs typeface="+mj-cs"/>
            </a:endParaRPr>
          </a:p>
          <a:p>
            <a:pPr marL="0" indent="0">
              <a:lnSpc>
                <a:spcPct val="120000"/>
              </a:lnSpc>
              <a:buNone/>
            </a:pPr>
            <a:r>
              <a:rPr lang="fr-FR" sz="8600" spc="-100" dirty="0">
                <a:solidFill>
                  <a:schemeClr val="tx2"/>
                </a:solidFill>
                <a:latin typeface="+mj-lt"/>
                <a:ea typeface="+mj-ea"/>
                <a:cs typeface="+mj-cs"/>
              </a:rPr>
              <a:t>Actions proposées </a:t>
            </a:r>
          </a:p>
          <a:p>
            <a:pPr marL="0" indent="0">
              <a:lnSpc>
                <a:spcPct val="120000"/>
              </a:lnSpc>
              <a:buNone/>
            </a:pPr>
            <a:r>
              <a:rPr lang="fr-FR" sz="3700" b="1" dirty="0"/>
              <a:t>A.1: Formation et sensibilisation du personnel du santé </a:t>
            </a:r>
          </a:p>
          <a:p>
            <a:pPr marL="0" indent="0">
              <a:lnSpc>
                <a:spcPct val="120000"/>
              </a:lnSpc>
              <a:buNone/>
            </a:pPr>
            <a:r>
              <a:rPr lang="fr-FR" sz="3700" dirty="0"/>
              <a:t>A.1.1: Atelier de capitalisation sur les activités de formations et de sensibilisation déjà mises en place </a:t>
            </a:r>
          </a:p>
          <a:p>
            <a:pPr marL="0" indent="0">
              <a:lnSpc>
                <a:spcPct val="120000"/>
              </a:lnSpc>
              <a:buNone/>
            </a:pPr>
            <a:r>
              <a:rPr lang="fr-FR" sz="3700" dirty="0"/>
              <a:t>A.1.2: Atelier de diagnostic des besoins du personnel de santé de la région </a:t>
            </a:r>
          </a:p>
          <a:p>
            <a:pPr marL="0" indent="0">
              <a:lnSpc>
                <a:spcPct val="120000"/>
              </a:lnSpc>
              <a:buNone/>
            </a:pPr>
            <a:r>
              <a:rPr lang="fr-FR" sz="3700" dirty="0"/>
              <a:t>A.1.3: Elaboration du dispositif de formation et de sensibilisation </a:t>
            </a:r>
          </a:p>
          <a:p>
            <a:pPr marL="0" indent="0">
              <a:lnSpc>
                <a:spcPct val="120000"/>
              </a:lnSpc>
              <a:buNone/>
            </a:pPr>
            <a:r>
              <a:rPr lang="fr-FR" sz="3700" dirty="0"/>
              <a:t>A.1.4: Elaboration de modules spécifiques pour lever les barrières linguistiques et culturelles </a:t>
            </a:r>
          </a:p>
          <a:p>
            <a:pPr marL="0" indent="0">
              <a:lnSpc>
                <a:spcPct val="120000"/>
              </a:lnSpc>
              <a:buNone/>
            </a:pPr>
            <a:r>
              <a:rPr lang="fr-FR" sz="3700" dirty="0"/>
              <a:t>A.1.5: Mise en place du programme de formation </a:t>
            </a:r>
          </a:p>
          <a:p>
            <a:pPr marL="0" indent="0">
              <a:lnSpc>
                <a:spcPct val="120000"/>
              </a:lnSpc>
              <a:buNone/>
            </a:pPr>
            <a:endParaRPr lang="fr-FR" sz="3700" dirty="0"/>
          </a:p>
          <a:p>
            <a:pPr marL="0" indent="0">
              <a:lnSpc>
                <a:spcPct val="120000"/>
              </a:lnSpc>
              <a:buNone/>
            </a:pPr>
            <a:r>
              <a:rPr lang="fr-FR" sz="3700" b="1" dirty="0"/>
              <a:t>A.2: Elaboration des supports de communications et des guides</a:t>
            </a:r>
          </a:p>
          <a:p>
            <a:pPr marL="0" indent="0">
              <a:lnSpc>
                <a:spcPct val="120000"/>
              </a:lnSpc>
              <a:buNone/>
            </a:pPr>
            <a:r>
              <a:rPr lang="fr-FR" sz="3700" dirty="0"/>
              <a:t>A.2.1: Mise en place d’un groupe de travail Direction de santé-OSC (ex. Caritas, ALCS)</a:t>
            </a:r>
          </a:p>
          <a:p>
            <a:pPr marL="0" indent="0">
              <a:lnSpc>
                <a:spcPct val="120000"/>
              </a:lnSpc>
              <a:buNone/>
            </a:pPr>
            <a:r>
              <a:rPr lang="fr-FR" sz="3700" dirty="0"/>
              <a:t>A.2.2: Elaboration du guide et des supports de communication </a:t>
            </a:r>
          </a:p>
          <a:p>
            <a:pPr marL="0" indent="0">
              <a:lnSpc>
                <a:spcPct val="120000"/>
              </a:lnSpc>
              <a:buNone/>
            </a:pPr>
            <a:r>
              <a:rPr lang="fr-FR" sz="3700" dirty="0"/>
              <a:t>A.2.3: Assurer la dissémination au profit des migrants et réfugiés dans la RTTAH </a:t>
            </a:r>
          </a:p>
          <a:p>
            <a:pPr marL="0" indent="0">
              <a:lnSpc>
                <a:spcPct val="120000"/>
              </a:lnSpc>
              <a:buNone/>
            </a:pPr>
            <a:endParaRPr lang="fr-FR" sz="3700" dirty="0"/>
          </a:p>
          <a:p>
            <a:pPr marL="0" indent="0">
              <a:lnSpc>
                <a:spcPct val="120000"/>
              </a:lnSpc>
              <a:buNone/>
            </a:pPr>
            <a:r>
              <a:rPr lang="fr-FR" sz="3700" b="1" dirty="0"/>
              <a:t>A.3: Assurer la flexibilité de prise en charge des migrants dans l’ensemble du territoire marocain en coordination avec RTTAH </a:t>
            </a:r>
          </a:p>
          <a:p>
            <a:pPr marL="0" indent="0">
              <a:lnSpc>
                <a:spcPct val="120000"/>
              </a:lnSpc>
              <a:buNone/>
            </a:pPr>
            <a:r>
              <a:rPr lang="fr-FR" sz="3700" dirty="0"/>
              <a:t>A.3.1: Lancement des consultations OSC-opérateurs publics sur la mise en place de ce dispositif de flexibilité </a:t>
            </a:r>
          </a:p>
          <a:p>
            <a:pPr marL="0" indent="0">
              <a:lnSpc>
                <a:spcPct val="120000"/>
              </a:lnSpc>
              <a:buNone/>
            </a:pPr>
            <a:r>
              <a:rPr lang="fr-FR" sz="3700" dirty="0"/>
              <a:t>A.3.2: Atelier de présentation des résultats des consultations et les pistes de mise en œuvre </a:t>
            </a:r>
          </a:p>
        </p:txBody>
      </p:sp>
      <p:sp>
        <p:nvSpPr>
          <p:cNvPr id="4" name="Espace réservé du texte 3"/>
          <p:cNvSpPr>
            <a:spLocks noGrp="1"/>
          </p:cNvSpPr>
          <p:nvPr>
            <p:ph type="body" sz="half" idx="2"/>
          </p:nvPr>
        </p:nvSpPr>
        <p:spPr/>
        <p:txBody>
          <a:bodyPr/>
          <a:lstStyle/>
          <a:p>
            <a:r>
              <a:rPr lang="fr-FR" sz="1600" b="1" dirty="0"/>
              <a:t>Axe stratégique N°1 : Amélioration des conditions de santé des migrants et réfugiés</a:t>
            </a:r>
          </a:p>
          <a:p>
            <a:endParaRPr lang="fr-FR" dirty="0"/>
          </a:p>
        </p:txBody>
      </p:sp>
      <p:sp>
        <p:nvSpPr>
          <p:cNvPr id="5" name="Rectangle 4"/>
          <p:cNvSpPr/>
          <p:nvPr/>
        </p:nvSpPr>
        <p:spPr>
          <a:xfrm>
            <a:off x="609600" y="3789376"/>
            <a:ext cx="2192366" cy="2160162"/>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958676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fr-FR" dirty="0"/>
              <a:t>Stratégie régionale - Migrants </a:t>
            </a:r>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794234" y="792080"/>
            <a:ext cx="7620000" cy="5810601"/>
          </a:xfrm>
        </p:spPr>
        <p:txBody>
          <a:bodyPr>
            <a:noAutofit/>
          </a:bodyPr>
          <a:lstStyle/>
          <a:p>
            <a:pPr marL="0" indent="0">
              <a:buNone/>
            </a:pPr>
            <a:r>
              <a:rPr lang="fr-FR" sz="2800" spc="-100" dirty="0">
                <a:solidFill>
                  <a:schemeClr val="tx2"/>
                </a:solidFill>
                <a:latin typeface="+mj-lt"/>
                <a:ea typeface="+mj-ea"/>
                <a:cs typeface="+mj-cs"/>
              </a:rPr>
              <a:t>Objectifs à atteindre </a:t>
            </a:r>
          </a:p>
          <a:p>
            <a:r>
              <a:rPr lang="fr-FR" sz="1300" b="1" dirty="0"/>
              <a:t>Objectif N°1</a:t>
            </a:r>
            <a:r>
              <a:rPr lang="fr-FR" sz="1300" dirty="0"/>
              <a:t>: Améliorer la connaissance sur la sociologie et l’employabilité des migrants et réfugiés au niveau de la RTTAH</a:t>
            </a:r>
          </a:p>
          <a:p>
            <a:r>
              <a:rPr lang="fr-FR" sz="1300" b="1" dirty="0"/>
              <a:t>Objectif N°2</a:t>
            </a:r>
            <a:r>
              <a:rPr lang="fr-FR" sz="1300" dirty="0"/>
              <a:t>: Permettre l’accès des mineurs non-accompagnés aux services de la formation professionnelle </a:t>
            </a:r>
            <a:endParaRPr lang="fr-FR" sz="1300" spc="-100" dirty="0">
              <a:solidFill>
                <a:schemeClr val="tx2"/>
              </a:solidFill>
              <a:latin typeface="+mj-lt"/>
              <a:ea typeface="+mj-ea"/>
              <a:cs typeface="+mj-cs"/>
            </a:endParaRPr>
          </a:p>
          <a:p>
            <a:pPr marL="0" indent="0">
              <a:buNone/>
            </a:pPr>
            <a:endParaRPr lang="fr-FR" sz="1400" spc="-100" dirty="0">
              <a:solidFill>
                <a:schemeClr val="tx2"/>
              </a:solidFill>
              <a:latin typeface="+mj-lt"/>
              <a:ea typeface="+mj-ea"/>
              <a:cs typeface="+mj-cs"/>
            </a:endParaRPr>
          </a:p>
          <a:p>
            <a:pPr marL="0" indent="0">
              <a:buNone/>
            </a:pPr>
            <a:r>
              <a:rPr lang="fr-FR" sz="2800" spc="-100" dirty="0">
                <a:solidFill>
                  <a:schemeClr val="tx2"/>
                </a:solidFill>
                <a:latin typeface="+mj-lt"/>
                <a:ea typeface="+mj-ea"/>
                <a:cs typeface="+mj-cs"/>
              </a:rPr>
              <a:t>Actions proposées </a:t>
            </a:r>
          </a:p>
          <a:p>
            <a:pPr marL="0" indent="0">
              <a:buNone/>
            </a:pPr>
            <a:r>
              <a:rPr lang="fr-FR" sz="1300" b="1" dirty="0"/>
              <a:t>A.1: Elaboration d’une étude sur la sociologie et l’employabilité des migrants et réfugiés dans la RTTAH (expérience déjà conduite sur l’axe Rabat-Casablanca) </a:t>
            </a:r>
          </a:p>
          <a:p>
            <a:pPr marL="0" indent="0">
              <a:buNone/>
            </a:pPr>
            <a:r>
              <a:rPr lang="fr-FR" sz="1300" dirty="0"/>
              <a:t>A.1.1: Atelier de capitalisation sur le dispositif de l’étude pilote sur la sociologie et l’employabilité des migrants réalisée dans l’axe Rabat-Casablanca (projet Ministère/GIZ)</a:t>
            </a:r>
          </a:p>
          <a:p>
            <a:pPr marL="0" indent="0">
              <a:buNone/>
            </a:pPr>
            <a:r>
              <a:rPr lang="fr-FR" sz="1300" dirty="0"/>
              <a:t>A.1.2: Adaptation du dispositif selon les spécificités régionales </a:t>
            </a:r>
          </a:p>
          <a:p>
            <a:pPr marL="0" indent="0">
              <a:buNone/>
            </a:pPr>
            <a:r>
              <a:rPr lang="fr-FR" sz="1300" dirty="0"/>
              <a:t>A.1.3: Mise en place de l’étude </a:t>
            </a:r>
          </a:p>
          <a:p>
            <a:pPr marL="0" indent="0">
              <a:buNone/>
            </a:pPr>
            <a:endParaRPr lang="fr-FR" sz="1300" dirty="0"/>
          </a:p>
          <a:p>
            <a:pPr marL="0" indent="0">
              <a:buNone/>
            </a:pPr>
            <a:r>
              <a:rPr lang="fr-FR" sz="1300" b="1" dirty="0"/>
              <a:t>A.2: Mise en place d’une expérience pilote d’intégration des mineurs non-accompagnés dans le dispositif de la formation professionnelle</a:t>
            </a:r>
          </a:p>
          <a:p>
            <a:pPr marL="0" indent="0">
              <a:buNone/>
            </a:pPr>
            <a:r>
              <a:rPr lang="fr-FR" sz="1300" dirty="0"/>
              <a:t>A.2.1: Atelier de concertation entre pouvoirs publics (Ministère, OFPPT, EN) et les ONG et bailleurs de fonds sur le lancement d’une expérience pilote d’intégration des mineurs non-accompagné dans les dispositifs de formation professionnelles existants </a:t>
            </a:r>
          </a:p>
          <a:p>
            <a:pPr marL="0" indent="0">
              <a:buNone/>
            </a:pPr>
            <a:r>
              <a:rPr lang="fr-FR" sz="1300" dirty="0"/>
              <a:t>A.2.2: Exploration des voies de partenariats et des actions à mettre en œuvre </a:t>
            </a:r>
          </a:p>
        </p:txBody>
      </p:sp>
      <p:sp>
        <p:nvSpPr>
          <p:cNvPr id="4" name="Espace réservé du texte 3"/>
          <p:cNvSpPr>
            <a:spLocks noGrp="1"/>
          </p:cNvSpPr>
          <p:nvPr>
            <p:ph type="body" sz="half" idx="2"/>
          </p:nvPr>
        </p:nvSpPr>
        <p:spPr/>
        <p:txBody>
          <a:bodyPr/>
          <a:lstStyle/>
          <a:p>
            <a:r>
              <a:rPr lang="fr-FR" sz="1600" b="1" dirty="0"/>
              <a:t>Axe stratégique N°2: Autonomisation financière </a:t>
            </a:r>
          </a:p>
          <a:p>
            <a:r>
              <a:rPr lang="fr-FR" b="1" dirty="0">
                <a:solidFill>
                  <a:schemeClr val="bg2">
                    <a:lumMod val="50000"/>
                  </a:schemeClr>
                </a:solidFill>
              </a:rPr>
              <a:t>Volet formation professionnelle </a:t>
            </a:r>
          </a:p>
          <a:p>
            <a:endParaRPr lang="fr-FR" sz="1600" b="1" dirty="0"/>
          </a:p>
        </p:txBody>
      </p:sp>
    </p:spTree>
    <p:extLst>
      <p:ext uri="{BB962C8B-B14F-4D97-AF65-F5344CB8AC3E}">
        <p14:creationId xmlns:p14="http://schemas.microsoft.com/office/powerpoint/2010/main" val="2848935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fr-FR" dirty="0"/>
              <a:t>Stratégie régionale - Migrants </a:t>
            </a:r>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851973" y="792080"/>
            <a:ext cx="7620000" cy="5945051"/>
          </a:xfrm>
        </p:spPr>
        <p:txBody>
          <a:bodyPr>
            <a:noAutofit/>
          </a:bodyPr>
          <a:lstStyle/>
          <a:p>
            <a:pPr marL="0" indent="0">
              <a:buNone/>
            </a:pPr>
            <a:r>
              <a:rPr lang="fr-FR" sz="2800" spc="-100" dirty="0">
                <a:solidFill>
                  <a:schemeClr val="tx2"/>
                </a:solidFill>
                <a:latin typeface="+mj-lt"/>
                <a:ea typeface="+mj-ea"/>
                <a:cs typeface="+mj-cs"/>
              </a:rPr>
              <a:t>Objectifs à atteindre </a:t>
            </a:r>
          </a:p>
          <a:p>
            <a:r>
              <a:rPr lang="fr-FR" sz="1300" b="1" dirty="0"/>
              <a:t>Objectif N°3</a:t>
            </a:r>
            <a:r>
              <a:rPr lang="fr-FR" sz="1300" dirty="0"/>
              <a:t>: Améliorer l’accès des femmes migrantes aux programmes de formation</a:t>
            </a:r>
          </a:p>
          <a:p>
            <a:r>
              <a:rPr lang="fr-FR" sz="1300" b="1" dirty="0"/>
              <a:t>Objectif N°4</a:t>
            </a:r>
            <a:r>
              <a:rPr lang="fr-FR" sz="1300" dirty="0"/>
              <a:t>: Appui aux OSC dans leurs programmes de formation et de RC</a:t>
            </a:r>
          </a:p>
          <a:p>
            <a:r>
              <a:rPr lang="fr-FR" sz="1300" b="1" dirty="0"/>
              <a:t>Objectif N°5: </a:t>
            </a:r>
            <a:r>
              <a:rPr lang="fr-FR" sz="1300" dirty="0"/>
              <a:t>Intégration des migrants dans le dispositif de formation professionnelle sur la base d’un système de validation des acquis </a:t>
            </a:r>
          </a:p>
          <a:p>
            <a:pPr marL="0" indent="0">
              <a:buNone/>
            </a:pPr>
            <a:endParaRPr lang="fr-FR" sz="1200" b="1" dirty="0"/>
          </a:p>
          <a:p>
            <a:pPr marL="0" indent="0">
              <a:buNone/>
            </a:pPr>
            <a:r>
              <a:rPr lang="fr-FR" sz="2800" spc="-100" dirty="0">
                <a:solidFill>
                  <a:schemeClr val="tx2"/>
                </a:solidFill>
                <a:latin typeface="+mj-lt"/>
                <a:ea typeface="+mj-ea"/>
                <a:cs typeface="+mj-cs"/>
              </a:rPr>
              <a:t>Actions proposées </a:t>
            </a:r>
          </a:p>
          <a:p>
            <a:pPr marL="0" indent="0">
              <a:buNone/>
            </a:pPr>
            <a:r>
              <a:rPr lang="fr-FR" sz="1300" b="1" dirty="0"/>
              <a:t>A.3: Appui aux structures de l’Entraide Nationale (EN) dispensant des formations aux femmes migrantes </a:t>
            </a:r>
          </a:p>
          <a:p>
            <a:pPr marL="0" indent="0">
              <a:buNone/>
            </a:pPr>
            <a:r>
              <a:rPr lang="fr-FR" sz="1300" dirty="0"/>
              <a:t>A.3.1: Appui matériel et financier aux Centres de Formation et d’Education de l’EN</a:t>
            </a:r>
          </a:p>
          <a:p>
            <a:pPr marL="0" indent="0">
              <a:buNone/>
            </a:pPr>
            <a:r>
              <a:rPr lang="fr-FR" sz="1300" dirty="0"/>
              <a:t>A.3.2: Mise en place des actions d’information et de prise en charge des femmes migrantes souhaitant bénéficier des services des CFE par les OSC</a:t>
            </a:r>
          </a:p>
          <a:p>
            <a:pPr marL="0" indent="0">
              <a:buNone/>
            </a:pPr>
            <a:endParaRPr lang="fr-FR" sz="600" dirty="0"/>
          </a:p>
          <a:p>
            <a:pPr marL="0" indent="0">
              <a:buNone/>
            </a:pPr>
            <a:r>
              <a:rPr lang="fr-FR" sz="1300" b="1" dirty="0"/>
              <a:t>A.4: Appui aux initiatives de la SC relatives à la formation</a:t>
            </a:r>
          </a:p>
          <a:p>
            <a:pPr marL="0" indent="0">
              <a:buNone/>
            </a:pPr>
            <a:r>
              <a:rPr lang="fr-FR" sz="1300" dirty="0"/>
              <a:t>A.4.1: Etude régionale sur les acquis préalables des migrants et les besoins du marché d’emploi local</a:t>
            </a:r>
          </a:p>
          <a:p>
            <a:pPr marL="0" indent="0">
              <a:buNone/>
            </a:pPr>
            <a:r>
              <a:rPr lang="fr-FR" sz="1300" dirty="0"/>
              <a:t>A.4.2: Appui à l’élaboration et la mise en œuvre de formation et des actions de renforcement des capacités </a:t>
            </a:r>
          </a:p>
          <a:p>
            <a:pPr marL="0" indent="0">
              <a:buNone/>
            </a:pPr>
            <a:endParaRPr lang="fr-FR" sz="600" dirty="0"/>
          </a:p>
          <a:p>
            <a:pPr marL="0" indent="0">
              <a:buNone/>
            </a:pPr>
            <a:r>
              <a:rPr lang="fr-FR" sz="1300" b="1" dirty="0"/>
              <a:t>A.5: Expérimentation d’un dispositif de validation des acquis des migrants au niveau de la RTTAH </a:t>
            </a:r>
          </a:p>
          <a:p>
            <a:pPr marL="0" indent="0">
              <a:buNone/>
            </a:pPr>
            <a:r>
              <a:rPr lang="fr-FR" sz="1300" dirty="0"/>
              <a:t>A.5.1: Atelier de concertation entre pouvoirs publics (Ministère, OFPPT, EN) et les ONG et bailleurs de fonds sur la mise en place d’un dispositif de validation des acquis des migrants au niveau de la RTTAH</a:t>
            </a:r>
          </a:p>
          <a:p>
            <a:pPr marL="0" indent="0">
              <a:buNone/>
            </a:pPr>
            <a:r>
              <a:rPr lang="fr-FR" sz="1300" dirty="0"/>
              <a:t>A.5.2: Exploration des voies de partenariats et des actions à mettre en œuvre </a:t>
            </a:r>
          </a:p>
          <a:p>
            <a:pPr marL="0" indent="0">
              <a:buNone/>
            </a:pPr>
            <a:endParaRPr lang="fr-FR" sz="1100" dirty="0"/>
          </a:p>
        </p:txBody>
      </p:sp>
      <p:sp>
        <p:nvSpPr>
          <p:cNvPr id="4" name="Espace réservé du texte 3"/>
          <p:cNvSpPr>
            <a:spLocks noGrp="1"/>
          </p:cNvSpPr>
          <p:nvPr>
            <p:ph type="body" sz="half" idx="2"/>
          </p:nvPr>
        </p:nvSpPr>
        <p:spPr/>
        <p:txBody>
          <a:bodyPr>
            <a:normAutofit/>
          </a:bodyPr>
          <a:lstStyle/>
          <a:p>
            <a:r>
              <a:rPr lang="fr-FR" sz="1600" b="1" dirty="0"/>
              <a:t>Axe stratégique N°2: Autonomisation financière </a:t>
            </a:r>
          </a:p>
          <a:p>
            <a:r>
              <a:rPr lang="fr-FR" b="1" dirty="0">
                <a:solidFill>
                  <a:schemeClr val="bg2">
                    <a:lumMod val="50000"/>
                  </a:schemeClr>
                </a:solidFill>
              </a:rPr>
              <a:t>Volet formation professionnelle</a:t>
            </a: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a:t>(…suite) </a:t>
            </a:r>
            <a:r>
              <a:rPr lang="fr-FR" b="1" dirty="0">
                <a:solidFill>
                  <a:schemeClr val="bg2">
                    <a:lumMod val="50000"/>
                  </a:schemeClr>
                </a:solidFill>
              </a:rPr>
              <a:t> </a:t>
            </a:r>
          </a:p>
        </p:txBody>
      </p:sp>
    </p:spTree>
    <p:extLst>
      <p:ext uri="{BB962C8B-B14F-4D97-AF65-F5344CB8AC3E}">
        <p14:creationId xmlns:p14="http://schemas.microsoft.com/office/powerpoint/2010/main" val="350599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fr-FR" dirty="0"/>
              <a:t>Stratégie régionale - Migrants </a:t>
            </a:r>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799421" y="792080"/>
            <a:ext cx="7620000" cy="5810601"/>
          </a:xfrm>
        </p:spPr>
        <p:txBody>
          <a:bodyPr>
            <a:noAutofit/>
          </a:bodyPr>
          <a:lstStyle/>
          <a:p>
            <a:pPr marL="0" indent="0">
              <a:buNone/>
            </a:pPr>
            <a:r>
              <a:rPr lang="fr-FR" sz="2800" spc="-100" dirty="0">
                <a:solidFill>
                  <a:schemeClr val="tx2"/>
                </a:solidFill>
                <a:latin typeface="+mj-lt"/>
                <a:ea typeface="+mj-ea"/>
                <a:cs typeface="+mj-cs"/>
              </a:rPr>
              <a:t>Objectifs à atteindre </a:t>
            </a:r>
          </a:p>
          <a:p>
            <a:r>
              <a:rPr lang="fr-FR" sz="1300" b="1" dirty="0"/>
              <a:t>Objectif N°1</a:t>
            </a:r>
            <a:r>
              <a:rPr lang="fr-FR" sz="1300" dirty="0"/>
              <a:t>: Améliorer la communication autour de la suppression de la préférence nationale et l’octroi de permis de travail aux migrants régularisés </a:t>
            </a:r>
          </a:p>
          <a:p>
            <a:r>
              <a:rPr lang="fr-FR" sz="1300" b="1" dirty="0"/>
              <a:t>Objectif N°2</a:t>
            </a:r>
            <a:r>
              <a:rPr lang="fr-FR" sz="1300" dirty="0"/>
              <a:t>: Faciliter l’accès au service d’obtention du visa d’autorisation de travail</a:t>
            </a:r>
          </a:p>
          <a:p>
            <a:r>
              <a:rPr lang="fr-FR" sz="1300" b="1" dirty="0"/>
              <a:t>Objectif N°3</a:t>
            </a:r>
            <a:r>
              <a:rPr lang="fr-FR" sz="1300" dirty="0"/>
              <a:t>: Appuyer les migrants dans les démarches d’auto-emploi </a:t>
            </a:r>
          </a:p>
          <a:p>
            <a:pPr marL="0" lvl="0" indent="0">
              <a:buNone/>
            </a:pPr>
            <a:endParaRPr lang="fr-FR" sz="1400" dirty="0"/>
          </a:p>
          <a:p>
            <a:pPr marL="0" indent="0">
              <a:buNone/>
            </a:pPr>
            <a:r>
              <a:rPr lang="fr-FR" sz="2800" spc="-100" dirty="0">
                <a:solidFill>
                  <a:schemeClr val="tx2"/>
                </a:solidFill>
                <a:latin typeface="+mj-lt"/>
                <a:ea typeface="+mj-ea"/>
                <a:cs typeface="+mj-cs"/>
              </a:rPr>
              <a:t>Actions proposées </a:t>
            </a:r>
          </a:p>
          <a:p>
            <a:pPr marL="0" indent="0">
              <a:buNone/>
            </a:pPr>
            <a:r>
              <a:rPr lang="fr-FR" sz="1300" b="1" dirty="0"/>
              <a:t>A.1: Mise en place d’un projet de communication avec la CGEM-Nord et les Associations</a:t>
            </a:r>
          </a:p>
          <a:p>
            <a:pPr marL="0" indent="0">
              <a:buNone/>
            </a:pPr>
            <a:r>
              <a:rPr lang="fr-FR" sz="1300" dirty="0"/>
              <a:t>A.1.1: Elaboration et diffusion d’une note d’information destinée aux chefs d’entreprises de la région TTAH en collaboration avec la CGEM-Nord</a:t>
            </a:r>
          </a:p>
          <a:p>
            <a:pPr marL="0" indent="0">
              <a:buNone/>
            </a:pPr>
            <a:r>
              <a:rPr lang="fr-FR" sz="1300" dirty="0"/>
              <a:t>A.1.2: Appui aux OSC pour mener des actions de communication auprès de la population des migrants </a:t>
            </a:r>
          </a:p>
          <a:p>
            <a:pPr marL="0" indent="0">
              <a:buNone/>
            </a:pPr>
            <a:endParaRPr lang="fr-FR" sz="1300" dirty="0"/>
          </a:p>
          <a:p>
            <a:pPr marL="0" indent="0">
              <a:buNone/>
            </a:pPr>
            <a:r>
              <a:rPr lang="fr-FR" sz="1300" b="1" dirty="0"/>
              <a:t>A.2: Mise en place d’un service régional pour l’octroi des visas </a:t>
            </a:r>
          </a:p>
          <a:p>
            <a:pPr marL="0" indent="0">
              <a:buNone/>
            </a:pPr>
            <a:r>
              <a:rPr lang="fr-FR" sz="1300" dirty="0"/>
              <a:t>A.2.1: Ouverture d’un bureau de visa des contrats en collaboration avec le Ministère de Travail au niveau de la ville de Tanger</a:t>
            </a:r>
          </a:p>
          <a:p>
            <a:pPr marL="0" indent="0">
              <a:buNone/>
            </a:pPr>
            <a:endParaRPr lang="fr-FR" sz="1300" dirty="0"/>
          </a:p>
          <a:p>
            <a:pPr marL="0" indent="0">
              <a:buNone/>
            </a:pPr>
            <a:r>
              <a:rPr lang="fr-FR" sz="1300" b="1" dirty="0"/>
              <a:t>A.3: Informer et accompagner les migrants dans l’intégration dans le secteur formel </a:t>
            </a:r>
          </a:p>
          <a:p>
            <a:pPr marL="0" indent="0">
              <a:buNone/>
            </a:pPr>
            <a:r>
              <a:rPr lang="fr-FR" sz="1300" dirty="0"/>
              <a:t>A.3.1: Informer et sensibiliser les migrants sur le statut </a:t>
            </a:r>
            <a:r>
              <a:rPr lang="fr-FR" sz="1300" dirty="0" err="1"/>
              <a:t>auto-entrepreneur</a:t>
            </a:r>
            <a:r>
              <a:rPr lang="fr-FR" sz="1300" dirty="0"/>
              <a:t> </a:t>
            </a:r>
          </a:p>
          <a:p>
            <a:pPr marL="0" indent="0">
              <a:buNone/>
            </a:pPr>
            <a:r>
              <a:rPr lang="fr-FR" sz="1300" dirty="0"/>
              <a:t>A.3.2: informer et sensibiliser les migrants sur la nouvelle loi des coopératives </a:t>
            </a:r>
          </a:p>
          <a:p>
            <a:pPr marL="0" indent="0">
              <a:buNone/>
            </a:pPr>
            <a:r>
              <a:rPr lang="fr-FR" sz="1300" dirty="0"/>
              <a:t>A.3.3: Mise en place d’activités d’appui aux autoentrepreneurs et coopératives de migrants </a:t>
            </a:r>
          </a:p>
        </p:txBody>
      </p:sp>
      <p:sp>
        <p:nvSpPr>
          <p:cNvPr id="4" name="Espace réservé du texte 3"/>
          <p:cNvSpPr>
            <a:spLocks noGrp="1"/>
          </p:cNvSpPr>
          <p:nvPr>
            <p:ph type="body" sz="half" idx="2"/>
          </p:nvPr>
        </p:nvSpPr>
        <p:spPr/>
        <p:txBody>
          <a:bodyPr>
            <a:normAutofit/>
          </a:bodyPr>
          <a:lstStyle/>
          <a:p>
            <a:r>
              <a:rPr lang="fr-FR" sz="1600" b="1" dirty="0"/>
              <a:t>Axe stratégique N°2: Autonomisation financière </a:t>
            </a:r>
          </a:p>
          <a:p>
            <a:r>
              <a:rPr lang="fr-FR" b="1" dirty="0">
                <a:solidFill>
                  <a:schemeClr val="bg2">
                    <a:lumMod val="50000"/>
                  </a:schemeClr>
                </a:solidFill>
              </a:rPr>
              <a:t>Volet insertion à l’emploi</a:t>
            </a: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a:t> </a:t>
            </a:r>
            <a:r>
              <a:rPr lang="fr-FR" b="1" dirty="0">
                <a:solidFill>
                  <a:schemeClr val="bg2">
                    <a:lumMod val="50000"/>
                  </a:schemeClr>
                </a:solidFill>
              </a:rPr>
              <a:t> </a:t>
            </a:r>
          </a:p>
        </p:txBody>
      </p:sp>
    </p:spTree>
    <p:extLst>
      <p:ext uri="{BB962C8B-B14F-4D97-AF65-F5344CB8AC3E}">
        <p14:creationId xmlns:p14="http://schemas.microsoft.com/office/powerpoint/2010/main" val="4218743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fr-FR" dirty="0"/>
              <a:t>Stratégie régionale - Migrants </a:t>
            </a:r>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788911" y="792080"/>
            <a:ext cx="7877572" cy="5975628"/>
          </a:xfrm>
        </p:spPr>
        <p:txBody>
          <a:bodyPr>
            <a:noAutofit/>
          </a:bodyPr>
          <a:lstStyle/>
          <a:p>
            <a:pPr marL="0" indent="0">
              <a:buNone/>
            </a:pPr>
            <a:r>
              <a:rPr lang="fr-FR" sz="2800" spc="-100" dirty="0">
                <a:solidFill>
                  <a:schemeClr val="tx2"/>
                </a:solidFill>
                <a:latin typeface="+mj-lt"/>
                <a:ea typeface="+mj-ea"/>
                <a:cs typeface="+mj-cs"/>
              </a:rPr>
              <a:t>Objectifs à atteindre </a:t>
            </a:r>
          </a:p>
          <a:p>
            <a:r>
              <a:rPr lang="fr-FR" sz="1200" b="1" dirty="0"/>
              <a:t>Objectif N°1</a:t>
            </a:r>
            <a:r>
              <a:rPr lang="fr-FR" sz="1200" dirty="0"/>
              <a:t>: Comprendre les fondements socio-culturelles des comportements discriminatoires et racistes vis-à-vis des migrants au niveau de la RTTAH</a:t>
            </a:r>
          </a:p>
          <a:p>
            <a:r>
              <a:rPr lang="fr-FR" sz="1200" b="1" dirty="0"/>
              <a:t>Objectif N°2: </a:t>
            </a:r>
            <a:r>
              <a:rPr lang="fr-FR" sz="1200" dirty="0"/>
              <a:t>Sensibiliser et communiquer avec la population locale sur l’importance de la cohésion sociale et du vivre ensemble </a:t>
            </a:r>
          </a:p>
          <a:p>
            <a:r>
              <a:rPr lang="fr-FR" sz="1200" b="1" dirty="0"/>
              <a:t>Objectif N°3</a:t>
            </a:r>
            <a:r>
              <a:rPr lang="fr-FR" sz="1200" dirty="0"/>
              <a:t>: Améliorer la participation culturelle et sportive des migrants (plus particulièrement les jeunes) au niveau des manifestations régionales</a:t>
            </a:r>
          </a:p>
          <a:p>
            <a:pPr marL="0" indent="0">
              <a:buNone/>
            </a:pPr>
            <a:r>
              <a:rPr lang="fr-FR" sz="2800" spc="-100" dirty="0">
                <a:solidFill>
                  <a:schemeClr val="tx2"/>
                </a:solidFill>
                <a:latin typeface="+mj-lt"/>
                <a:ea typeface="+mj-ea"/>
                <a:cs typeface="+mj-cs"/>
              </a:rPr>
              <a:t>Actions proposées </a:t>
            </a:r>
          </a:p>
          <a:p>
            <a:pPr marL="0" indent="0">
              <a:buNone/>
            </a:pPr>
            <a:r>
              <a:rPr lang="fr-FR" sz="1200" b="1" dirty="0"/>
              <a:t>A.1 : Elaboration d’une étude sociologique sur les discriminations, violences et racisme vis-à-vis de la population de migrants au niveau de la RTTAH</a:t>
            </a:r>
          </a:p>
          <a:p>
            <a:pPr marL="0" indent="0">
              <a:buNone/>
            </a:pPr>
            <a:r>
              <a:rPr lang="fr-FR" sz="1200" dirty="0"/>
              <a:t>A.1.1: Lancement d’un travail de recherche en partenariat avec l’Université Abdelmalek Saadi sur les fondements socio-culturelles des comportements discriminatoires et racistes vis-à-vis des migrants au niveau de la RTTAH</a:t>
            </a:r>
          </a:p>
          <a:p>
            <a:pPr marL="0" indent="0">
              <a:buNone/>
            </a:pPr>
            <a:r>
              <a:rPr lang="fr-FR" sz="1200" dirty="0"/>
              <a:t>A.1.2: Diffusion des résultats de recherche auprès des acteurs régionaux et nationaux </a:t>
            </a:r>
          </a:p>
          <a:p>
            <a:pPr marL="0" indent="0">
              <a:buNone/>
            </a:pPr>
            <a:r>
              <a:rPr lang="fr-FR" sz="1200" dirty="0"/>
              <a:t>A.1.3: Mise en place de projets et actions sur la base des résultats de la recherche </a:t>
            </a:r>
          </a:p>
          <a:p>
            <a:pPr marL="0" indent="0">
              <a:buNone/>
            </a:pPr>
            <a:endParaRPr lang="fr-FR" sz="600" dirty="0"/>
          </a:p>
          <a:p>
            <a:pPr marL="0" indent="0">
              <a:buNone/>
            </a:pPr>
            <a:r>
              <a:rPr lang="fr-FR" sz="1200" b="1" dirty="0"/>
              <a:t>A.2 : Organisation des compagnes de sensibilisation pour lutter contre les comportements racistes et violents</a:t>
            </a:r>
          </a:p>
          <a:p>
            <a:pPr marL="0" indent="0">
              <a:buNone/>
            </a:pPr>
            <a:r>
              <a:rPr lang="fr-FR" sz="1200" dirty="0"/>
              <a:t>A.2.1: Mise en place d’un partenariat avec les OSC spécialistes de la question migratoire et celles spécialistes de question culturelle </a:t>
            </a:r>
          </a:p>
          <a:p>
            <a:pPr marL="0" indent="0">
              <a:buNone/>
            </a:pPr>
            <a:r>
              <a:rPr lang="fr-FR" sz="1200" dirty="0"/>
              <a:t>A.2.1: Développer le contenu de la compagne de sensibilisation et de son plan de communication</a:t>
            </a:r>
          </a:p>
          <a:p>
            <a:pPr marL="0" indent="0">
              <a:buNone/>
            </a:pPr>
            <a:r>
              <a:rPr lang="fr-FR" sz="1200" dirty="0"/>
              <a:t>A.2.3: Mise en œuvre des compagnes de sensibilisation</a:t>
            </a:r>
          </a:p>
          <a:p>
            <a:pPr marL="0" indent="0">
              <a:buNone/>
            </a:pPr>
            <a:endParaRPr lang="fr-FR" sz="600" dirty="0"/>
          </a:p>
          <a:p>
            <a:pPr marL="0" indent="0">
              <a:buNone/>
            </a:pPr>
            <a:r>
              <a:rPr lang="fr-FR" sz="1200" b="1" dirty="0"/>
              <a:t>A.3 : Organisation des activités culturelles et sportives communes entre migrants et marocains</a:t>
            </a:r>
          </a:p>
          <a:p>
            <a:pPr marL="0" indent="0">
              <a:buNone/>
            </a:pPr>
            <a:r>
              <a:rPr lang="fr-FR" sz="1200" dirty="0"/>
              <a:t>A.3.1: Intégrer des activités culturelles et sportives spécifiques aux migrants dans les manifestations régionales en collaboration avec la Délégation de la Culture et Délégation de la Jeunesse et Sports</a:t>
            </a:r>
          </a:p>
          <a:p>
            <a:pPr marL="0" indent="0">
              <a:buNone/>
            </a:pPr>
            <a:endParaRPr lang="fr-FR" sz="1200" b="1" dirty="0"/>
          </a:p>
          <a:p>
            <a:pPr marL="0" indent="0">
              <a:buNone/>
            </a:pPr>
            <a:endParaRPr lang="fr-FR" sz="1200" dirty="0"/>
          </a:p>
        </p:txBody>
      </p:sp>
      <p:sp>
        <p:nvSpPr>
          <p:cNvPr id="4" name="Espace réservé du texte 3"/>
          <p:cNvSpPr>
            <a:spLocks noGrp="1"/>
          </p:cNvSpPr>
          <p:nvPr>
            <p:ph type="body" sz="half" idx="2"/>
          </p:nvPr>
        </p:nvSpPr>
        <p:spPr/>
        <p:txBody>
          <a:bodyPr>
            <a:normAutofit/>
          </a:bodyPr>
          <a:lstStyle/>
          <a:p>
            <a:r>
              <a:rPr lang="fr-FR" sz="1600" b="1" dirty="0"/>
              <a:t>Axe stratégique N°3: Inclusion sociale des migrants et réfugiés</a:t>
            </a:r>
          </a:p>
          <a:p>
            <a:endParaRPr lang="fr-FR" sz="1600" b="1" dirty="0"/>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a:t> </a:t>
            </a:r>
            <a:r>
              <a:rPr lang="fr-FR" b="1" dirty="0">
                <a:solidFill>
                  <a:schemeClr val="bg2">
                    <a:lumMod val="50000"/>
                  </a:schemeClr>
                </a:solidFill>
              </a:rPr>
              <a:t> </a:t>
            </a:r>
          </a:p>
        </p:txBody>
      </p:sp>
    </p:spTree>
    <p:extLst>
      <p:ext uri="{BB962C8B-B14F-4D97-AF65-F5344CB8AC3E}">
        <p14:creationId xmlns:p14="http://schemas.microsoft.com/office/powerpoint/2010/main" val="3751132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fr-FR" dirty="0"/>
              <a:t>Stratégie régionale - Migrants </a:t>
            </a:r>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830953" y="792080"/>
            <a:ext cx="7620000" cy="5810601"/>
          </a:xfrm>
        </p:spPr>
        <p:txBody>
          <a:bodyPr>
            <a:noAutofit/>
          </a:bodyPr>
          <a:lstStyle/>
          <a:p>
            <a:pPr marL="0" indent="0">
              <a:buNone/>
            </a:pPr>
            <a:r>
              <a:rPr lang="fr-FR" sz="2800" spc="-100" dirty="0">
                <a:solidFill>
                  <a:schemeClr val="tx2"/>
                </a:solidFill>
                <a:latin typeface="+mj-lt"/>
                <a:ea typeface="+mj-ea"/>
                <a:cs typeface="+mj-cs"/>
              </a:rPr>
              <a:t>Objectifs à atteindre </a:t>
            </a:r>
          </a:p>
          <a:p>
            <a:r>
              <a:rPr lang="fr-FR" sz="1300" b="1" dirty="0"/>
              <a:t>Objectif N°1</a:t>
            </a:r>
            <a:r>
              <a:rPr lang="fr-FR" sz="1300" dirty="0"/>
              <a:t>: Renforcer les mécanismes de coordination autour de la migration et l’asile au niveau de la RTTAH</a:t>
            </a:r>
          </a:p>
          <a:p>
            <a:r>
              <a:rPr lang="fr-FR" sz="1300" b="1" dirty="0"/>
              <a:t>Objectif N°2</a:t>
            </a:r>
            <a:r>
              <a:rPr lang="fr-FR" sz="1300" dirty="0"/>
              <a:t>: Suivi de la mise en place de la SNIA au niveau de la région en collaboration avec le MCMREAM</a:t>
            </a:r>
          </a:p>
          <a:p>
            <a:pPr marL="0" indent="0">
              <a:buNone/>
            </a:pPr>
            <a:endParaRPr lang="fr-FR" sz="1200" dirty="0"/>
          </a:p>
          <a:p>
            <a:pPr marL="0" indent="0">
              <a:buNone/>
            </a:pPr>
            <a:r>
              <a:rPr lang="fr-FR" sz="2800" spc="-100" dirty="0">
                <a:solidFill>
                  <a:schemeClr val="tx2"/>
                </a:solidFill>
                <a:latin typeface="+mj-lt"/>
                <a:ea typeface="+mj-ea"/>
                <a:cs typeface="+mj-cs"/>
              </a:rPr>
              <a:t>Actions proposées </a:t>
            </a:r>
          </a:p>
          <a:p>
            <a:pPr marL="0" indent="0">
              <a:buNone/>
            </a:pPr>
            <a:r>
              <a:rPr lang="fr-FR" sz="1300" b="1" dirty="0"/>
              <a:t>A.1 : Mise en place d’un mécanisme de coordination en lien avec la migration et l’asile</a:t>
            </a:r>
          </a:p>
          <a:p>
            <a:pPr marL="0" indent="0">
              <a:buNone/>
            </a:pPr>
            <a:r>
              <a:rPr lang="fr-FR" sz="1300" dirty="0"/>
              <a:t>A.1.1: Mettre en place un partenariat avec le MCMREAM</a:t>
            </a:r>
          </a:p>
          <a:p>
            <a:pPr marL="0" indent="0">
              <a:buNone/>
            </a:pPr>
            <a:r>
              <a:rPr lang="fr-FR" sz="1300" dirty="0"/>
              <a:t>A.1.2: Constituer un comité chargé des affaires de l’immigration et de l’Asile au niveau du CR/AREP</a:t>
            </a:r>
          </a:p>
          <a:p>
            <a:pPr marL="0" indent="0">
              <a:buNone/>
            </a:pPr>
            <a:endParaRPr lang="fr-FR" sz="1300" dirty="0"/>
          </a:p>
          <a:p>
            <a:pPr marL="0" indent="0">
              <a:buNone/>
            </a:pPr>
            <a:r>
              <a:rPr lang="fr-FR" sz="1300" b="1" dirty="0"/>
              <a:t>A.2 : Mise en place un comité de suivi de la SNIA au niveau du CR/AREP intégrant les acteurs publics et les OSC</a:t>
            </a:r>
          </a:p>
        </p:txBody>
      </p:sp>
      <p:sp>
        <p:nvSpPr>
          <p:cNvPr id="4" name="Espace réservé du texte 3"/>
          <p:cNvSpPr>
            <a:spLocks noGrp="1"/>
          </p:cNvSpPr>
          <p:nvPr>
            <p:ph type="body" sz="half" idx="2"/>
          </p:nvPr>
        </p:nvSpPr>
        <p:spPr/>
        <p:txBody>
          <a:bodyPr>
            <a:normAutofit/>
          </a:bodyPr>
          <a:lstStyle/>
          <a:p>
            <a:r>
              <a:rPr lang="fr-FR" sz="1600" b="1" dirty="0"/>
              <a:t>Axe stratégique N°4: Renforcement des dispositifs de suivi et de coordination régionale </a:t>
            </a: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a:t> </a:t>
            </a:r>
            <a:r>
              <a:rPr lang="fr-FR" b="1" dirty="0">
                <a:solidFill>
                  <a:schemeClr val="bg2">
                    <a:lumMod val="50000"/>
                  </a:schemeClr>
                </a:solidFill>
              </a:rPr>
              <a:t> </a:t>
            </a:r>
          </a:p>
        </p:txBody>
      </p:sp>
    </p:spTree>
    <p:extLst>
      <p:ext uri="{BB962C8B-B14F-4D97-AF65-F5344CB8AC3E}">
        <p14:creationId xmlns:p14="http://schemas.microsoft.com/office/powerpoint/2010/main" val="420047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Genre et Inclusion sociale – Pourquoi?</a:t>
            </a:r>
          </a:p>
        </p:txBody>
      </p:sp>
      <p:sp>
        <p:nvSpPr>
          <p:cNvPr id="3" name="Espace réservé du contenu 2"/>
          <p:cNvSpPr>
            <a:spLocks noGrp="1"/>
          </p:cNvSpPr>
          <p:nvPr>
            <p:ph idx="1"/>
          </p:nvPr>
        </p:nvSpPr>
        <p:spPr/>
        <p:txBody>
          <a:bodyPr>
            <a:normAutofit fontScale="92500" lnSpcReduction="10000"/>
          </a:bodyPr>
          <a:lstStyle/>
          <a:p>
            <a:pPr marL="0" indent="0" algn="just">
              <a:buNone/>
            </a:pPr>
            <a:r>
              <a:rPr lang="fr-FR" sz="2000" dirty="0"/>
              <a:t>La Région TTAH connait depuis deux décennies un </a:t>
            </a:r>
            <a:r>
              <a:rPr lang="fr-FR" sz="2000" b="1" dirty="0"/>
              <a:t>développement sans précédent,</a:t>
            </a:r>
            <a:r>
              <a:rPr lang="fr-FR" sz="2000" dirty="0"/>
              <a:t> tant sur le plan infrastructures </a:t>
            </a:r>
            <a:r>
              <a:rPr lang="fr-FR" sz="2000" dirty="0" smtClean="0"/>
              <a:t>que </a:t>
            </a:r>
            <a:r>
              <a:rPr lang="fr-FR" sz="2000" dirty="0"/>
              <a:t>d’investissement avec un taux d’urbanisation de plus en plus important et une croissance économique en hausse. </a:t>
            </a:r>
          </a:p>
          <a:p>
            <a:pPr marL="0" indent="0" algn="just">
              <a:buNone/>
            </a:pPr>
            <a:endParaRPr lang="fr-FR" sz="2000" dirty="0"/>
          </a:p>
          <a:p>
            <a:pPr marL="0" indent="0" algn="just">
              <a:buNone/>
            </a:pPr>
            <a:r>
              <a:rPr lang="fr-FR" sz="2000" dirty="0"/>
              <a:t>Cependant, </a:t>
            </a:r>
            <a:r>
              <a:rPr lang="fr-FR" sz="2000" b="1" dirty="0"/>
              <a:t>les inégalités entre les différents groupes sociaux </a:t>
            </a:r>
            <a:r>
              <a:rPr lang="fr-FR" sz="2000" dirty="0"/>
              <a:t>existent d’une façon marquées au niveau de la RTTH, tant dans le domaine de l’éducation, la santé ou encore l’accès à l’emploi, ou la participation à l’économie en comparaison  avec les autres régions du Royaume, aggravées par des disparités </a:t>
            </a:r>
            <a:r>
              <a:rPr lang="fr-FR" sz="2000" dirty="0" err="1" smtClean="0"/>
              <a:t>intra-régionales</a:t>
            </a:r>
            <a:r>
              <a:rPr lang="fr-FR" sz="2000" dirty="0" smtClean="0"/>
              <a:t>. </a:t>
            </a:r>
            <a:endParaRPr lang="fr-FR" sz="2000" dirty="0"/>
          </a:p>
          <a:p>
            <a:pPr marL="0" indent="0" algn="just">
              <a:buNone/>
            </a:pPr>
            <a:endParaRPr lang="fr-FR" sz="2000" dirty="0"/>
          </a:p>
          <a:p>
            <a:pPr marL="0" indent="0" algn="just">
              <a:buNone/>
            </a:pPr>
            <a:r>
              <a:rPr lang="fr-FR" sz="2000" dirty="0"/>
              <a:t>Ainsi, plusieurs </a:t>
            </a:r>
            <a:r>
              <a:rPr lang="fr-FR" sz="2000" b="1" dirty="0"/>
              <a:t>catégories socialement exclues </a:t>
            </a:r>
            <a:r>
              <a:rPr lang="fr-FR" sz="2000" dirty="0"/>
              <a:t>continuent non seulement de ne pas bénéficier pleinement des retombées positives des opportunités offertes par le nouveau contexte régional mais elles entravent le développement de la région alourdis par des problématiques sociales qui accentuent la précarité, la pauvretés  et le mal-sociétal. </a:t>
            </a:r>
            <a:endParaRPr lang="fr-FR" sz="2000" dirty="0" smtClean="0"/>
          </a:p>
          <a:p>
            <a:pPr marL="0" indent="0" algn="just">
              <a:buNone/>
            </a:pPr>
            <a:endParaRPr lang="fr-FR" sz="2000" dirty="0" smtClean="0"/>
          </a:p>
          <a:p>
            <a:pPr marL="0" indent="0" algn="just">
              <a:buNone/>
            </a:pPr>
            <a:r>
              <a:rPr lang="fr-FR" sz="2000" dirty="0" smtClean="0"/>
              <a:t>La régionalisation représente une opportunité pour mieux appréhender les problèmes sociaux et d’adopter la </a:t>
            </a:r>
            <a:r>
              <a:rPr lang="fr-FR" sz="2000" b="1" dirty="0" smtClean="0"/>
              <a:t>logique de territoire </a:t>
            </a:r>
            <a:r>
              <a:rPr lang="fr-FR" sz="2000" dirty="0" smtClean="0"/>
              <a:t>au lieu de celle centralisée qui a démontré ses limites.</a:t>
            </a:r>
            <a:endParaRPr lang="fr-FR" sz="2000" dirty="0"/>
          </a:p>
        </p:txBody>
      </p:sp>
    </p:spTree>
    <p:extLst>
      <p:ext uri="{BB962C8B-B14F-4D97-AF65-F5344CB8AC3E}">
        <p14:creationId xmlns:p14="http://schemas.microsoft.com/office/powerpoint/2010/main" val="3497704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fr-FR" dirty="0"/>
              <a:t>Stratégie régionale – Personnes en situation de handicap</a:t>
            </a:r>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862483" y="792080"/>
            <a:ext cx="7620000" cy="5810601"/>
          </a:xfrm>
        </p:spPr>
        <p:txBody>
          <a:bodyPr>
            <a:noAutofit/>
          </a:bodyPr>
          <a:lstStyle/>
          <a:p>
            <a:pPr marL="0" indent="0">
              <a:buNone/>
            </a:pPr>
            <a:r>
              <a:rPr lang="fr-FR" sz="2800" spc="-100" dirty="0">
                <a:solidFill>
                  <a:schemeClr val="tx2"/>
                </a:solidFill>
                <a:latin typeface="+mj-lt"/>
                <a:ea typeface="+mj-ea"/>
                <a:cs typeface="+mj-cs"/>
              </a:rPr>
              <a:t>Objectifs à atteindre </a:t>
            </a:r>
          </a:p>
          <a:p>
            <a:r>
              <a:rPr lang="fr-FR" sz="1300" b="1" dirty="0"/>
              <a:t>Objectif N°1</a:t>
            </a:r>
            <a:r>
              <a:rPr lang="fr-FR" sz="1300" dirty="0"/>
              <a:t>: Améliorer l’offre de soins spécifiques aux PSH </a:t>
            </a:r>
          </a:p>
          <a:p>
            <a:r>
              <a:rPr lang="fr-FR" sz="1300" b="1" dirty="0"/>
              <a:t>Objectif N°2</a:t>
            </a:r>
            <a:r>
              <a:rPr lang="fr-FR" sz="1300" dirty="0"/>
              <a:t>: Assurer la desserte en centres de soins au niveau de l’ensemble de la RTTAH</a:t>
            </a:r>
          </a:p>
          <a:p>
            <a:r>
              <a:rPr lang="fr-FR" sz="1300" b="1" dirty="0"/>
              <a:t>Objectif N°3: </a:t>
            </a:r>
            <a:r>
              <a:rPr lang="fr-FR" sz="1300" dirty="0"/>
              <a:t>Améliorer l’accessibilité des bâtiments des établissements de santé au niveau de la RTTAH</a:t>
            </a:r>
          </a:p>
          <a:p>
            <a:pPr marL="0" indent="0">
              <a:buNone/>
            </a:pPr>
            <a:r>
              <a:rPr lang="fr-FR" sz="2800" spc="-100" dirty="0">
                <a:solidFill>
                  <a:schemeClr val="tx2"/>
                </a:solidFill>
                <a:latin typeface="+mj-lt"/>
                <a:ea typeface="+mj-ea"/>
                <a:cs typeface="+mj-cs"/>
              </a:rPr>
              <a:t>Actions proposées </a:t>
            </a:r>
            <a:r>
              <a:rPr lang="fr-FR" sz="1400" b="1" dirty="0">
                <a:solidFill>
                  <a:schemeClr val="bg2">
                    <a:lumMod val="50000"/>
                  </a:schemeClr>
                </a:solidFill>
              </a:rPr>
              <a:t>(Appui au plan d’action régionale santé et handicap)</a:t>
            </a:r>
          </a:p>
          <a:p>
            <a:pPr marL="0" indent="0">
              <a:buNone/>
            </a:pPr>
            <a:r>
              <a:rPr lang="fr-FR" sz="1200" b="1" dirty="0"/>
              <a:t>A.1 : Renforcement les unités de médecine physique et de réadaptation au niveau régionale</a:t>
            </a:r>
          </a:p>
          <a:p>
            <a:pPr marL="0" indent="0">
              <a:buNone/>
            </a:pPr>
            <a:r>
              <a:rPr lang="fr-FR" sz="1200" dirty="0"/>
              <a:t>A.1.1: Dotation en équipement et en personnel spécialisé </a:t>
            </a:r>
          </a:p>
          <a:p>
            <a:pPr marL="0" indent="0">
              <a:buNone/>
            </a:pPr>
            <a:r>
              <a:rPr lang="fr-FR" sz="1200" dirty="0"/>
              <a:t>A.1.2: Création de nouvelles unités pour couvrir le besoin au niveau de la région </a:t>
            </a:r>
          </a:p>
          <a:p>
            <a:pPr marL="0" indent="0">
              <a:buNone/>
            </a:pPr>
            <a:r>
              <a:rPr lang="fr-FR" sz="1200" dirty="0"/>
              <a:t>A.1.3: Appui à la création de la spécialité MPR au niveau de la Faculté de Médecine de Tanger</a:t>
            </a:r>
          </a:p>
          <a:p>
            <a:pPr marL="0" indent="0">
              <a:buNone/>
            </a:pPr>
            <a:r>
              <a:rPr lang="fr-FR" sz="1200" b="1" dirty="0"/>
              <a:t>A.2 : Renforcement des centres intégrés d’appareillage et de rééducation </a:t>
            </a:r>
          </a:p>
          <a:p>
            <a:pPr marL="0" indent="0">
              <a:buNone/>
            </a:pPr>
            <a:r>
              <a:rPr lang="fr-FR" sz="1200" dirty="0"/>
              <a:t>A.2.1: Appui en matériel techniques, d’appareillage, de prothèses et d’articles pour handicapés</a:t>
            </a:r>
          </a:p>
          <a:p>
            <a:pPr marL="0" indent="0">
              <a:buNone/>
            </a:pPr>
            <a:r>
              <a:rPr lang="fr-FR" sz="1200" dirty="0"/>
              <a:t>A.2.2: Création des centres dans les provinces non encore desservies</a:t>
            </a:r>
          </a:p>
          <a:p>
            <a:pPr marL="0" indent="0">
              <a:buNone/>
            </a:pPr>
            <a:r>
              <a:rPr lang="fr-FR" sz="1200" dirty="0"/>
              <a:t>A.2.3: Mise en place d’un programme de formation continue au profit du personnel du centre </a:t>
            </a:r>
          </a:p>
          <a:p>
            <a:pPr marL="0" indent="0">
              <a:spcBef>
                <a:spcPts val="300"/>
              </a:spcBef>
              <a:spcAft>
                <a:spcPts val="300"/>
              </a:spcAft>
              <a:buNone/>
              <a:tabLst>
                <a:tab pos="4125595" algn="l"/>
              </a:tabLst>
            </a:pPr>
            <a:r>
              <a:rPr lang="fr-BE" sz="1200" b="1" dirty="0">
                <a:ea typeface="Calibri"/>
                <a:cs typeface="Calibri"/>
              </a:rPr>
              <a:t>A.3: Renforcement de l’offre de soins en milieu rural </a:t>
            </a:r>
          </a:p>
          <a:p>
            <a:pPr marL="0" indent="0">
              <a:spcBef>
                <a:spcPts val="300"/>
              </a:spcBef>
              <a:spcAft>
                <a:spcPts val="300"/>
              </a:spcAft>
              <a:buNone/>
              <a:tabLst>
                <a:tab pos="4125595" algn="l"/>
              </a:tabLst>
            </a:pPr>
            <a:r>
              <a:rPr lang="fr-BE" sz="1200" dirty="0">
                <a:ea typeface="Calibri"/>
                <a:cs typeface="Calibri"/>
              </a:rPr>
              <a:t>A.3.1: Réaliser des compagnes de dépistage en milieu rural</a:t>
            </a:r>
          </a:p>
          <a:p>
            <a:pPr marL="0" indent="0">
              <a:spcBef>
                <a:spcPts val="300"/>
              </a:spcBef>
              <a:spcAft>
                <a:spcPts val="300"/>
              </a:spcAft>
              <a:buNone/>
              <a:tabLst>
                <a:tab pos="4125595" algn="l"/>
              </a:tabLst>
            </a:pPr>
            <a:r>
              <a:rPr lang="fr-BE" sz="1200" dirty="0">
                <a:ea typeface="Calibri"/>
                <a:cs typeface="Calibri"/>
              </a:rPr>
              <a:t>A.3.2: Mise en place de mécanismes </a:t>
            </a:r>
            <a:r>
              <a:rPr lang="fr-FR" sz="1200" dirty="0">
                <a:ea typeface="Calibri"/>
                <a:cs typeface="Calibri"/>
              </a:rPr>
              <a:t>communautaires en matière de la prise en charge des besoins des personnes en situation de handicap en milieu rural </a:t>
            </a:r>
          </a:p>
          <a:p>
            <a:pPr marL="0" indent="0">
              <a:spcBef>
                <a:spcPts val="300"/>
              </a:spcBef>
              <a:spcAft>
                <a:spcPts val="300"/>
              </a:spcAft>
              <a:buNone/>
              <a:tabLst>
                <a:tab pos="4125595" algn="l"/>
              </a:tabLst>
            </a:pPr>
            <a:r>
              <a:rPr lang="fr-FR" sz="1200" b="1" dirty="0">
                <a:ea typeface="Calibri"/>
                <a:cs typeface="Calibri"/>
              </a:rPr>
              <a:t>A.4: Réaménagement des bâtiments des établissements de santé et prise en considération des besoins des PSH dans les futurs projets </a:t>
            </a:r>
          </a:p>
          <a:p>
            <a:pPr marL="0" indent="0">
              <a:spcBef>
                <a:spcPts val="300"/>
              </a:spcBef>
              <a:spcAft>
                <a:spcPts val="300"/>
              </a:spcAft>
              <a:buNone/>
              <a:tabLst>
                <a:tab pos="4125595" algn="l"/>
              </a:tabLst>
            </a:pPr>
            <a:r>
              <a:rPr lang="fr-BE" sz="1200" dirty="0">
                <a:ea typeface="Calibri"/>
                <a:cs typeface="Calibri"/>
              </a:rPr>
              <a:t>A.4.1: Elaboration d’une étude sur l’accessibilité </a:t>
            </a:r>
            <a:r>
              <a:rPr lang="fr-FR" sz="1200" dirty="0"/>
              <a:t>des bâtiments </a:t>
            </a:r>
          </a:p>
          <a:p>
            <a:pPr marL="0" indent="0">
              <a:spcBef>
                <a:spcPts val="300"/>
              </a:spcBef>
              <a:spcAft>
                <a:spcPts val="300"/>
              </a:spcAft>
              <a:buNone/>
              <a:tabLst>
                <a:tab pos="4125595" algn="l"/>
              </a:tabLst>
            </a:pPr>
            <a:r>
              <a:rPr lang="fr-FR" sz="1200" dirty="0">
                <a:ea typeface="Calibri"/>
                <a:cs typeface="Calibri"/>
              </a:rPr>
              <a:t>A.4.2: Mise en œuvre des aménagements nécessaires </a:t>
            </a:r>
          </a:p>
          <a:p>
            <a:pPr marL="0" indent="0">
              <a:spcBef>
                <a:spcPts val="300"/>
              </a:spcBef>
              <a:spcAft>
                <a:spcPts val="300"/>
              </a:spcAft>
              <a:buNone/>
              <a:tabLst>
                <a:tab pos="4125595" algn="l"/>
              </a:tabLst>
            </a:pPr>
            <a:r>
              <a:rPr lang="fr-FR" sz="1200" dirty="0">
                <a:ea typeface="Calibri"/>
                <a:cs typeface="Calibri"/>
              </a:rPr>
              <a:t>A.4.3: Formation et sensibilisation au profit des responsables de la direction régionale de la santé </a:t>
            </a:r>
            <a:endParaRPr lang="fr-BE" sz="1200" dirty="0">
              <a:ea typeface="Calibri"/>
              <a:cs typeface="Calibri"/>
            </a:endParaRPr>
          </a:p>
          <a:p>
            <a:pPr marL="0" indent="0">
              <a:spcBef>
                <a:spcPts val="300"/>
              </a:spcBef>
              <a:spcAft>
                <a:spcPts val="300"/>
              </a:spcAft>
              <a:buNone/>
              <a:tabLst>
                <a:tab pos="4125595" algn="l"/>
              </a:tabLst>
            </a:pPr>
            <a:endParaRPr lang="fr-BE" sz="1200" dirty="0">
              <a:ea typeface="Calibri"/>
              <a:cs typeface="Calibri"/>
            </a:endParaRPr>
          </a:p>
          <a:p>
            <a:pPr marL="0" indent="0">
              <a:spcBef>
                <a:spcPts val="300"/>
              </a:spcBef>
              <a:spcAft>
                <a:spcPts val="300"/>
              </a:spcAft>
              <a:buNone/>
              <a:tabLst>
                <a:tab pos="4125595" algn="l"/>
              </a:tabLst>
            </a:pPr>
            <a:endParaRPr lang="fr-BE" sz="1200" dirty="0">
              <a:ea typeface="Calibri"/>
              <a:cs typeface="Calibri"/>
            </a:endParaRPr>
          </a:p>
          <a:p>
            <a:pPr marL="0" indent="0">
              <a:buNone/>
            </a:pPr>
            <a:endParaRPr lang="fr-FR" sz="1200" dirty="0"/>
          </a:p>
          <a:p>
            <a:pPr marL="0" indent="0">
              <a:buNone/>
            </a:pPr>
            <a:endParaRPr lang="fr-FR" sz="1200" dirty="0"/>
          </a:p>
          <a:p>
            <a:pPr marL="0" indent="0">
              <a:buNone/>
            </a:pPr>
            <a:endParaRPr lang="fr-FR" sz="1200" dirty="0"/>
          </a:p>
          <a:p>
            <a:pPr marL="0" indent="0">
              <a:buNone/>
            </a:pPr>
            <a:endParaRPr lang="fr-FR" sz="1200" b="1" dirty="0"/>
          </a:p>
        </p:txBody>
      </p:sp>
      <p:sp>
        <p:nvSpPr>
          <p:cNvPr id="4" name="Espace réservé du texte 3"/>
          <p:cNvSpPr>
            <a:spLocks noGrp="1"/>
          </p:cNvSpPr>
          <p:nvPr>
            <p:ph type="body" sz="half" idx="2"/>
          </p:nvPr>
        </p:nvSpPr>
        <p:spPr/>
        <p:txBody>
          <a:bodyPr>
            <a:normAutofit/>
          </a:bodyPr>
          <a:lstStyle/>
          <a:p>
            <a:r>
              <a:rPr lang="fr-FR" sz="1600" b="1" dirty="0"/>
              <a:t>Axe stratégique N°1: A</a:t>
            </a:r>
            <a:r>
              <a:rPr lang="fr-FR" b="1" dirty="0"/>
              <a:t>mélioration des conditions de santé </a:t>
            </a: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a:t> </a:t>
            </a:r>
            <a:r>
              <a:rPr lang="fr-FR" b="1" dirty="0">
                <a:solidFill>
                  <a:schemeClr val="bg2">
                    <a:lumMod val="50000"/>
                  </a:schemeClr>
                </a:solidFill>
              </a:rPr>
              <a:t> </a:t>
            </a:r>
          </a:p>
        </p:txBody>
      </p:sp>
      <p:sp>
        <p:nvSpPr>
          <p:cNvPr id="5" name="Rectangle 4"/>
          <p:cNvSpPr/>
          <p:nvPr/>
        </p:nvSpPr>
        <p:spPr>
          <a:xfrm>
            <a:off x="827925" y="3526971"/>
            <a:ext cx="2081530" cy="1987971"/>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472154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fr-FR" dirty="0"/>
              <a:t>Stratégie régionale – Personnes en situation de handicap</a:t>
            </a:r>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851972" y="792080"/>
            <a:ext cx="7782979" cy="5953106"/>
          </a:xfrm>
        </p:spPr>
        <p:txBody>
          <a:bodyPr>
            <a:noAutofit/>
          </a:bodyPr>
          <a:lstStyle/>
          <a:p>
            <a:pPr marL="0" indent="0">
              <a:buNone/>
            </a:pPr>
            <a:r>
              <a:rPr lang="fr-FR" sz="2800" spc="-100" dirty="0">
                <a:solidFill>
                  <a:schemeClr val="tx2"/>
                </a:solidFill>
                <a:latin typeface="+mj-lt"/>
                <a:ea typeface="+mj-ea"/>
                <a:cs typeface="+mj-cs"/>
              </a:rPr>
              <a:t>Objectifs à atteindre </a:t>
            </a:r>
          </a:p>
          <a:p>
            <a:r>
              <a:rPr lang="fr-FR" sz="1300" b="1" dirty="0"/>
              <a:t>Objectif N°1</a:t>
            </a:r>
            <a:r>
              <a:rPr lang="fr-FR" sz="1300" dirty="0"/>
              <a:t>: Rendre l’école inclusive pour l’ensemble des ESH dans la RTTAH</a:t>
            </a:r>
          </a:p>
          <a:p>
            <a:r>
              <a:rPr lang="fr-FR" sz="1300" b="1" dirty="0"/>
              <a:t>Objectif N°2</a:t>
            </a:r>
            <a:r>
              <a:rPr lang="fr-FR" sz="1300" dirty="0"/>
              <a:t>: Appuyer les associations et les centres prenant en charge l’éducation des ESH</a:t>
            </a:r>
          </a:p>
          <a:p>
            <a:r>
              <a:rPr lang="fr-FR" sz="1300" b="1" dirty="0"/>
              <a:t>Objectifs N°3</a:t>
            </a:r>
            <a:r>
              <a:rPr lang="fr-FR" sz="1300" dirty="0"/>
              <a:t>: Appui aux parents d’élèves en situation d’handicap </a:t>
            </a:r>
            <a:endParaRPr lang="fr-FR" sz="1300" spc="-100" dirty="0">
              <a:solidFill>
                <a:schemeClr val="tx2"/>
              </a:solidFill>
              <a:latin typeface="+mj-lt"/>
              <a:ea typeface="+mj-ea"/>
              <a:cs typeface="+mj-cs"/>
            </a:endParaRPr>
          </a:p>
          <a:p>
            <a:pPr marL="0" indent="0">
              <a:buNone/>
            </a:pPr>
            <a:r>
              <a:rPr lang="fr-FR" sz="2800" spc="-100" dirty="0">
                <a:solidFill>
                  <a:schemeClr val="tx2"/>
                </a:solidFill>
                <a:latin typeface="+mj-lt"/>
                <a:ea typeface="+mj-ea"/>
                <a:cs typeface="+mj-cs"/>
              </a:rPr>
              <a:t>Actions proposées </a:t>
            </a:r>
            <a:endParaRPr lang="fr-FR" sz="1400" b="1" dirty="0">
              <a:solidFill>
                <a:schemeClr val="bg2">
                  <a:lumMod val="50000"/>
                </a:schemeClr>
              </a:solidFill>
            </a:endParaRPr>
          </a:p>
          <a:p>
            <a:pPr marL="0" indent="0">
              <a:buNone/>
            </a:pPr>
            <a:r>
              <a:rPr lang="fr-FR" sz="1300" b="1" dirty="0"/>
              <a:t>A.1 : Mise en place de modèle d’école inclusive au niveau de la RTTAH</a:t>
            </a:r>
          </a:p>
          <a:p>
            <a:pPr marL="0" indent="0">
              <a:buNone/>
            </a:pPr>
            <a:r>
              <a:rPr lang="fr-FR" sz="1300" dirty="0"/>
              <a:t>A.1.1: Elaboration d’un partenariat avec la l’AREF pour la mise en place d’un projet pilote de « l’école inclusive » au niveau de quelques établissements primaires </a:t>
            </a:r>
          </a:p>
          <a:p>
            <a:pPr marL="0" indent="0">
              <a:buNone/>
            </a:pPr>
            <a:r>
              <a:rPr lang="fr-FR" sz="1300" dirty="0"/>
              <a:t>A.1.2: Elaboration du concept « école inclusive » (accessibilité, sanitaires, formation du personnel, cursus adapté aux besoins des ESH, sensibilisation des parents d’élèves…)</a:t>
            </a:r>
          </a:p>
          <a:p>
            <a:pPr marL="0" indent="0">
              <a:buNone/>
            </a:pPr>
            <a:r>
              <a:rPr lang="fr-FR" sz="1300" dirty="0"/>
              <a:t>A.1.3: Mis en place du concept à titre expérimental</a:t>
            </a:r>
          </a:p>
          <a:p>
            <a:pPr marL="0" indent="0">
              <a:buNone/>
            </a:pPr>
            <a:r>
              <a:rPr lang="fr-FR" sz="1300" dirty="0"/>
              <a:t>A.1.4: Capitalisation sur les acquis de l’expérience et la généralisation au niveau de la RTTAH</a:t>
            </a:r>
          </a:p>
          <a:p>
            <a:pPr marL="0" indent="0">
              <a:buNone/>
            </a:pPr>
            <a:endParaRPr lang="fr-FR" sz="600" b="1" dirty="0"/>
          </a:p>
          <a:p>
            <a:pPr marL="0" indent="0">
              <a:buNone/>
            </a:pPr>
            <a:r>
              <a:rPr lang="fr-FR" sz="1300" b="1" dirty="0"/>
              <a:t>A.2 : Appui aux centres d'enseignement spécialisé   </a:t>
            </a:r>
          </a:p>
          <a:p>
            <a:pPr marL="0" indent="0">
              <a:buNone/>
            </a:pPr>
            <a:r>
              <a:rPr lang="fr-FR" sz="1300" dirty="0"/>
              <a:t>A.2.1: Appui financier et matériel </a:t>
            </a:r>
          </a:p>
          <a:p>
            <a:pPr marL="0" indent="0">
              <a:buNone/>
            </a:pPr>
            <a:r>
              <a:rPr lang="fr-FR" sz="1300" dirty="0"/>
              <a:t>A.2.2: Formation et renforcement des capacités du personnel de ces centres</a:t>
            </a:r>
          </a:p>
          <a:p>
            <a:pPr marL="0" indent="0">
              <a:buNone/>
            </a:pPr>
            <a:r>
              <a:rPr lang="fr-FR" sz="1300" dirty="0"/>
              <a:t>A.2.3: Créer le lien entre les centres et les services publics tels que l’éducation, la formation professionnelle et les établissements de santé. </a:t>
            </a:r>
          </a:p>
          <a:p>
            <a:pPr marL="0" indent="0">
              <a:spcBef>
                <a:spcPts val="300"/>
              </a:spcBef>
              <a:spcAft>
                <a:spcPts val="300"/>
              </a:spcAft>
              <a:buNone/>
              <a:tabLst>
                <a:tab pos="4125595" algn="l"/>
              </a:tabLst>
            </a:pPr>
            <a:endParaRPr lang="fr-BE" sz="600" b="1" dirty="0">
              <a:ea typeface="Calibri"/>
              <a:cs typeface="Calibri"/>
            </a:endParaRPr>
          </a:p>
          <a:p>
            <a:pPr marL="0" indent="0">
              <a:spcBef>
                <a:spcPts val="300"/>
              </a:spcBef>
              <a:spcAft>
                <a:spcPts val="300"/>
              </a:spcAft>
              <a:buNone/>
              <a:tabLst>
                <a:tab pos="4125595" algn="l"/>
              </a:tabLst>
            </a:pPr>
            <a:r>
              <a:rPr lang="fr-BE" sz="1300" b="1" dirty="0">
                <a:ea typeface="Calibri"/>
                <a:cs typeface="Calibri"/>
              </a:rPr>
              <a:t>A.3: Organisation des prix de la reconnaissance </a:t>
            </a:r>
          </a:p>
          <a:p>
            <a:pPr marL="0" indent="0">
              <a:spcBef>
                <a:spcPts val="300"/>
              </a:spcBef>
              <a:spcAft>
                <a:spcPts val="300"/>
              </a:spcAft>
              <a:buNone/>
              <a:tabLst>
                <a:tab pos="4125595" algn="l"/>
              </a:tabLst>
            </a:pPr>
            <a:r>
              <a:rPr lang="fr-BE" sz="1300" dirty="0">
                <a:ea typeface="Calibri"/>
                <a:cs typeface="Calibri"/>
              </a:rPr>
              <a:t>A.3.1: En partenariat avec l’AREF, mettre en place le « prix de la reconnaissance » au profit des parents dévoués à l’éducation de leurs </a:t>
            </a:r>
            <a:r>
              <a:rPr lang="fr-BE" sz="1300" dirty="0" smtClean="0">
                <a:ea typeface="Calibri"/>
                <a:cs typeface="Calibri"/>
              </a:rPr>
              <a:t>enfants en situation de handicap</a:t>
            </a:r>
            <a:endParaRPr lang="fr-BE" sz="1300" dirty="0">
              <a:ea typeface="Calibri"/>
              <a:cs typeface="Calibri"/>
            </a:endParaRPr>
          </a:p>
          <a:p>
            <a:pPr marL="0" indent="0">
              <a:spcBef>
                <a:spcPts val="300"/>
              </a:spcBef>
              <a:spcAft>
                <a:spcPts val="300"/>
              </a:spcAft>
              <a:buNone/>
              <a:tabLst>
                <a:tab pos="4125595" algn="l"/>
              </a:tabLst>
            </a:pPr>
            <a:r>
              <a:rPr lang="fr-BE" sz="1300" dirty="0">
                <a:ea typeface="Calibri"/>
                <a:cs typeface="Calibri"/>
              </a:rPr>
              <a:t>A.3.2: En partenariat avec l’EN, mettre en place le « prix de la reconnaissance » au profit des bénévoles et du personnel des centres d’enseignement des ESH</a:t>
            </a:r>
          </a:p>
        </p:txBody>
      </p:sp>
      <p:sp>
        <p:nvSpPr>
          <p:cNvPr id="4" name="Espace réservé du texte 3"/>
          <p:cNvSpPr>
            <a:spLocks noGrp="1"/>
          </p:cNvSpPr>
          <p:nvPr>
            <p:ph type="body" sz="half" idx="2"/>
          </p:nvPr>
        </p:nvSpPr>
        <p:spPr/>
        <p:txBody>
          <a:bodyPr>
            <a:normAutofit lnSpcReduction="10000"/>
          </a:bodyPr>
          <a:lstStyle/>
          <a:p>
            <a:r>
              <a:rPr lang="fr-FR" sz="1600" b="1" dirty="0"/>
              <a:t>Axe stratégique N°2 : Amélioration des conditions d’éducation chez les enfants en situation de handicap (ESH) </a:t>
            </a: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a:t> </a:t>
            </a:r>
            <a:r>
              <a:rPr lang="fr-FR" b="1" dirty="0">
                <a:solidFill>
                  <a:schemeClr val="bg2">
                    <a:lumMod val="50000"/>
                  </a:schemeClr>
                </a:solidFill>
              </a:rPr>
              <a:t> </a:t>
            </a:r>
          </a:p>
        </p:txBody>
      </p:sp>
    </p:spTree>
    <p:extLst>
      <p:ext uri="{BB962C8B-B14F-4D97-AF65-F5344CB8AC3E}">
        <p14:creationId xmlns:p14="http://schemas.microsoft.com/office/powerpoint/2010/main" val="1470764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fr-FR" dirty="0"/>
              <a:t>Stratégie régionale – Personnes en situation de handicap</a:t>
            </a:r>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830952" y="792080"/>
            <a:ext cx="7620000" cy="5953106"/>
          </a:xfrm>
        </p:spPr>
        <p:txBody>
          <a:bodyPr>
            <a:noAutofit/>
          </a:bodyPr>
          <a:lstStyle/>
          <a:p>
            <a:pPr marL="0" indent="0">
              <a:buNone/>
            </a:pPr>
            <a:r>
              <a:rPr lang="fr-FR" sz="2800" spc="-100" dirty="0">
                <a:solidFill>
                  <a:schemeClr val="tx2"/>
                </a:solidFill>
                <a:latin typeface="+mj-lt"/>
                <a:ea typeface="+mj-ea"/>
                <a:cs typeface="+mj-cs"/>
              </a:rPr>
              <a:t>Objectifs à atteindre </a:t>
            </a:r>
          </a:p>
          <a:p>
            <a:r>
              <a:rPr lang="fr-FR" sz="1300" b="1" dirty="0"/>
              <a:t>Objectif N°1</a:t>
            </a:r>
            <a:r>
              <a:rPr lang="fr-FR" sz="1300" dirty="0"/>
              <a:t>: Améliorer l’accès des PSH aux services de la formation professionnelle</a:t>
            </a:r>
          </a:p>
          <a:p>
            <a:r>
              <a:rPr lang="fr-FR" sz="1300" b="1" dirty="0"/>
              <a:t>Objectif N°2</a:t>
            </a:r>
            <a:r>
              <a:rPr lang="fr-FR" sz="1300" dirty="0"/>
              <a:t>: Appuyer les projets d’auto-emploi portés par des PSH </a:t>
            </a:r>
          </a:p>
          <a:p>
            <a:r>
              <a:rPr lang="fr-FR" sz="1300" b="1" dirty="0"/>
              <a:t>Objectifs N°3</a:t>
            </a:r>
            <a:r>
              <a:rPr lang="fr-FR" sz="1300" dirty="0"/>
              <a:t>: Améliorer l’insertion des PSH dans les entreprises</a:t>
            </a:r>
          </a:p>
          <a:p>
            <a:pPr marL="0" indent="0">
              <a:buNone/>
            </a:pPr>
            <a:endParaRPr lang="fr-FR" sz="1200" dirty="0"/>
          </a:p>
          <a:p>
            <a:pPr marL="0" indent="0">
              <a:buNone/>
            </a:pPr>
            <a:r>
              <a:rPr lang="fr-FR" sz="2800" spc="-100" dirty="0">
                <a:solidFill>
                  <a:schemeClr val="tx2"/>
                </a:solidFill>
                <a:latin typeface="+mj-lt"/>
                <a:ea typeface="+mj-ea"/>
                <a:cs typeface="+mj-cs"/>
              </a:rPr>
              <a:t>Actions proposées </a:t>
            </a:r>
            <a:endParaRPr lang="fr-FR" sz="1400" b="1" dirty="0">
              <a:solidFill>
                <a:schemeClr val="bg2">
                  <a:lumMod val="50000"/>
                </a:schemeClr>
              </a:solidFill>
            </a:endParaRPr>
          </a:p>
          <a:p>
            <a:pPr marL="0" indent="0">
              <a:buNone/>
            </a:pPr>
            <a:r>
              <a:rPr lang="fr-FR" sz="1300" b="1" dirty="0"/>
              <a:t>A.1 : Renforcer les acquis du Projet </a:t>
            </a:r>
            <a:r>
              <a:rPr lang="fr-FR" sz="1300" b="1" dirty="0" err="1"/>
              <a:t>Kafaat</a:t>
            </a:r>
            <a:r>
              <a:rPr lang="fr-FR" sz="1300" b="1" dirty="0"/>
              <a:t> </a:t>
            </a:r>
            <a:r>
              <a:rPr lang="fr-FR" sz="1300" b="1" dirty="0" err="1"/>
              <a:t>Liljamia</a:t>
            </a:r>
            <a:r>
              <a:rPr lang="fr-FR" sz="1300" b="1" dirty="0"/>
              <a:t> pour l’intégration des PSH</a:t>
            </a:r>
          </a:p>
          <a:p>
            <a:pPr marL="0" indent="0">
              <a:buNone/>
            </a:pPr>
            <a:r>
              <a:rPr lang="fr-FR" sz="1300" dirty="0"/>
              <a:t>A.1.1: Atelier d’information sur les avancements des activités du projet </a:t>
            </a:r>
          </a:p>
          <a:p>
            <a:pPr marL="0" indent="0">
              <a:buNone/>
            </a:pPr>
            <a:r>
              <a:rPr lang="fr-FR" sz="1300" dirty="0"/>
              <a:t>A.1.2: Détermination des actions d’appui, de renforcement et de l’élargissement des acquis de ce projet au profit des PSH </a:t>
            </a:r>
          </a:p>
          <a:p>
            <a:pPr marL="0" indent="0">
              <a:buNone/>
            </a:pPr>
            <a:endParaRPr lang="fr-FR" sz="900" b="1" dirty="0"/>
          </a:p>
          <a:p>
            <a:pPr marL="0" indent="0">
              <a:buNone/>
            </a:pPr>
            <a:r>
              <a:rPr lang="fr-FR" sz="1300" b="1" dirty="0"/>
              <a:t>A.2: Mise en place d’un programme d’appui aux AGR, à l’entreprenariat et aux coopératives des PSH</a:t>
            </a:r>
          </a:p>
          <a:p>
            <a:pPr marL="0" indent="0">
              <a:buNone/>
            </a:pPr>
            <a:r>
              <a:rPr lang="fr-FR" sz="1300" dirty="0"/>
              <a:t>A.2.1: Appui aux dispositifs d’accompagnement et de financement des COAPH</a:t>
            </a:r>
          </a:p>
          <a:p>
            <a:pPr marL="0" indent="0">
              <a:buNone/>
            </a:pPr>
            <a:r>
              <a:rPr lang="fr-FR" sz="1300" dirty="0"/>
              <a:t>A.2.2: Création et équipement des COAPH dans les provinces non encore desservies</a:t>
            </a:r>
          </a:p>
          <a:p>
            <a:pPr marL="0" indent="0">
              <a:buNone/>
            </a:pPr>
            <a:endParaRPr lang="fr-BE" sz="1000" b="1" dirty="0">
              <a:ea typeface="Calibri"/>
              <a:cs typeface="Calibri"/>
            </a:endParaRPr>
          </a:p>
          <a:p>
            <a:pPr marL="0" indent="0">
              <a:spcBef>
                <a:spcPts val="300"/>
              </a:spcBef>
              <a:spcAft>
                <a:spcPts val="300"/>
              </a:spcAft>
              <a:buNone/>
              <a:tabLst>
                <a:tab pos="4125595" algn="l"/>
              </a:tabLst>
            </a:pPr>
            <a:r>
              <a:rPr lang="fr-BE" sz="1300" b="1" dirty="0">
                <a:ea typeface="Calibri"/>
                <a:cs typeface="Calibri"/>
              </a:rPr>
              <a:t>A.3:</a:t>
            </a:r>
            <a:r>
              <a:rPr lang="fr-FR" sz="1300" b="1" dirty="0">
                <a:ea typeface="Calibri"/>
                <a:cs typeface="Calibri"/>
              </a:rPr>
              <a:t>Mettre en place un programme de partenariat Public-Privé afin d’appuyer la formation et l’insertion des PSH dans les entreprises de la Région.</a:t>
            </a:r>
          </a:p>
          <a:p>
            <a:pPr marL="0" indent="0">
              <a:spcBef>
                <a:spcPts val="300"/>
              </a:spcBef>
              <a:spcAft>
                <a:spcPts val="300"/>
              </a:spcAft>
              <a:buNone/>
              <a:tabLst>
                <a:tab pos="4125595" algn="l"/>
              </a:tabLst>
            </a:pPr>
            <a:r>
              <a:rPr lang="fr-FR" sz="1300" dirty="0">
                <a:ea typeface="Calibri"/>
                <a:cs typeface="Calibri"/>
              </a:rPr>
              <a:t>A.3.1: Atelier de concertation entre la CGEM-Nord, les gestionnaires des zones industrielles, les entreprises de la région et les associations professionnelles, les ONG telles que Handicap International et Groupe AMH et les associations locales sur les mécanismes d’insertion des PSH au niveau des entreprises</a:t>
            </a:r>
          </a:p>
          <a:p>
            <a:pPr marL="0" indent="0">
              <a:spcBef>
                <a:spcPts val="300"/>
              </a:spcBef>
              <a:spcAft>
                <a:spcPts val="300"/>
              </a:spcAft>
              <a:buNone/>
              <a:tabLst>
                <a:tab pos="4125595" algn="l"/>
              </a:tabLst>
            </a:pPr>
            <a:r>
              <a:rPr lang="fr-FR" sz="1300" dirty="0">
                <a:ea typeface="Calibri"/>
                <a:cs typeface="Calibri"/>
              </a:rPr>
              <a:t>A.3.2: Organisation de journées d’étude et de formation au profit des entreprises</a:t>
            </a:r>
          </a:p>
          <a:p>
            <a:pPr marL="0" indent="0">
              <a:spcBef>
                <a:spcPts val="300"/>
              </a:spcBef>
              <a:spcAft>
                <a:spcPts val="300"/>
              </a:spcAft>
              <a:buNone/>
              <a:tabLst>
                <a:tab pos="4125595" algn="l"/>
              </a:tabLst>
            </a:pPr>
            <a:r>
              <a:rPr lang="fr-FR" sz="1300" dirty="0">
                <a:ea typeface="Calibri"/>
                <a:cs typeface="Calibri"/>
              </a:rPr>
              <a:t>A.3.3: Octroi d’un label « entreprise engagé pour l’inclusion des PSH »</a:t>
            </a:r>
            <a:endParaRPr lang="fr-BE" sz="1300" dirty="0">
              <a:ea typeface="Calibri"/>
              <a:cs typeface="Calibri"/>
            </a:endParaRPr>
          </a:p>
        </p:txBody>
      </p:sp>
      <p:sp>
        <p:nvSpPr>
          <p:cNvPr id="4" name="Espace réservé du texte 3"/>
          <p:cNvSpPr>
            <a:spLocks noGrp="1"/>
          </p:cNvSpPr>
          <p:nvPr>
            <p:ph type="body" sz="half" idx="2"/>
          </p:nvPr>
        </p:nvSpPr>
        <p:spPr/>
        <p:txBody>
          <a:bodyPr>
            <a:normAutofit/>
          </a:bodyPr>
          <a:lstStyle/>
          <a:p>
            <a:r>
              <a:rPr lang="fr-FR" sz="1600" b="1" dirty="0"/>
              <a:t>Axe stratégique N° 3 : Autonomisation financière</a:t>
            </a:r>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a:t> </a:t>
            </a:r>
            <a:r>
              <a:rPr lang="fr-FR" b="1" dirty="0">
                <a:solidFill>
                  <a:schemeClr val="bg2">
                    <a:lumMod val="50000"/>
                  </a:schemeClr>
                </a:solidFill>
              </a:rPr>
              <a:t> </a:t>
            </a:r>
          </a:p>
        </p:txBody>
      </p:sp>
    </p:spTree>
    <p:extLst>
      <p:ext uri="{BB962C8B-B14F-4D97-AF65-F5344CB8AC3E}">
        <p14:creationId xmlns:p14="http://schemas.microsoft.com/office/powerpoint/2010/main" val="3919062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fr-FR" dirty="0"/>
              <a:t>Stratégie régionale – Personnes en situation de handicap</a:t>
            </a:r>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830952" y="792080"/>
            <a:ext cx="7620000" cy="5261879"/>
          </a:xfrm>
        </p:spPr>
        <p:txBody>
          <a:bodyPr>
            <a:noAutofit/>
          </a:bodyPr>
          <a:lstStyle/>
          <a:p>
            <a:pPr marL="0" indent="0">
              <a:buNone/>
            </a:pPr>
            <a:r>
              <a:rPr lang="fr-FR" sz="2800" spc="-100" dirty="0">
                <a:solidFill>
                  <a:schemeClr val="tx2"/>
                </a:solidFill>
                <a:latin typeface="+mj-lt"/>
                <a:ea typeface="+mj-ea"/>
                <a:cs typeface="+mj-cs"/>
              </a:rPr>
              <a:t>Objectifs à atteindre </a:t>
            </a:r>
          </a:p>
          <a:p>
            <a:r>
              <a:rPr lang="fr-FR" sz="1300" b="1" dirty="0"/>
              <a:t>Objectif N°1</a:t>
            </a:r>
            <a:r>
              <a:rPr lang="fr-FR" sz="1300" dirty="0"/>
              <a:t>: Améliorer l’accessibilité des espaces publics </a:t>
            </a:r>
          </a:p>
          <a:p>
            <a:r>
              <a:rPr lang="fr-FR" sz="1300" b="1" dirty="0"/>
              <a:t>Objectif N°2</a:t>
            </a:r>
            <a:r>
              <a:rPr lang="fr-FR" sz="1300" dirty="0"/>
              <a:t>: Lutter contre les discrimination </a:t>
            </a:r>
          </a:p>
          <a:p>
            <a:pPr marL="0" indent="0">
              <a:buNone/>
            </a:pPr>
            <a:endParaRPr lang="fr-FR" sz="1200" dirty="0"/>
          </a:p>
          <a:p>
            <a:pPr marL="0" indent="0">
              <a:buNone/>
            </a:pPr>
            <a:r>
              <a:rPr lang="fr-FR" sz="2800" spc="-100" dirty="0">
                <a:solidFill>
                  <a:schemeClr val="tx2"/>
                </a:solidFill>
                <a:latin typeface="+mj-lt"/>
                <a:ea typeface="+mj-ea"/>
                <a:cs typeface="+mj-cs"/>
              </a:rPr>
              <a:t>Actions proposées </a:t>
            </a:r>
          </a:p>
          <a:p>
            <a:pPr marL="0" indent="0">
              <a:buNone/>
            </a:pPr>
            <a:r>
              <a:rPr lang="fr-FR" sz="1300" b="1" dirty="0"/>
              <a:t>A.1 : Mise en place d’un programme régional pour l’accessibilité des PSH </a:t>
            </a:r>
          </a:p>
          <a:p>
            <a:pPr marL="0" indent="0">
              <a:buNone/>
            </a:pPr>
            <a:r>
              <a:rPr lang="fr-FR" sz="1300" dirty="0"/>
              <a:t>A.1.1: Elaboration d’un diagnostic général des espaces publics au niveau de la RTTAH</a:t>
            </a:r>
          </a:p>
          <a:p>
            <a:pPr marL="0" indent="0">
              <a:buNone/>
            </a:pPr>
            <a:r>
              <a:rPr lang="fr-FR" sz="1300" dirty="0"/>
              <a:t>A.1.2: Adoption et mise en place des aménagements de réadaptation</a:t>
            </a:r>
          </a:p>
          <a:p>
            <a:pPr marL="0" indent="0">
              <a:buNone/>
            </a:pPr>
            <a:r>
              <a:rPr lang="fr-FR" sz="1300" dirty="0"/>
              <a:t>A.1.3: Formation et sensibilisation des acteurs responsables de l’aménagement des espaces,</a:t>
            </a:r>
          </a:p>
          <a:p>
            <a:pPr marL="0" indent="0">
              <a:buNone/>
            </a:pPr>
            <a:r>
              <a:rPr lang="fr-FR" sz="1300" dirty="0"/>
              <a:t>A.1.4: Création de mécanisme d’appui et de contrôle des futurs projets d’aménagement pour la prise en compte des besoins des PSH</a:t>
            </a:r>
          </a:p>
          <a:p>
            <a:pPr marL="0" indent="0">
              <a:buNone/>
            </a:pPr>
            <a:endParaRPr lang="fr-FR" sz="1300" b="1" dirty="0"/>
          </a:p>
          <a:p>
            <a:pPr marL="0" indent="0">
              <a:buNone/>
            </a:pPr>
            <a:r>
              <a:rPr lang="fr-FR" sz="1300" b="1" dirty="0"/>
              <a:t>A.2: Organisation de compagne de sensibilisation </a:t>
            </a:r>
          </a:p>
          <a:p>
            <a:pPr marL="0" indent="0">
              <a:buNone/>
            </a:pPr>
            <a:r>
              <a:rPr lang="fr-FR" sz="1300" dirty="0"/>
              <a:t>A.2.1: Mise en place d’un partenariat avec les OSC spécialistes de la question du handicap et celles spécialistes de question culturelle </a:t>
            </a:r>
          </a:p>
          <a:p>
            <a:pPr marL="0" indent="0">
              <a:buNone/>
            </a:pPr>
            <a:r>
              <a:rPr lang="fr-FR" sz="1300" dirty="0"/>
              <a:t>A.2.2: Développer le contenu de la compagne de sensibilisation et de son plan de communication</a:t>
            </a:r>
          </a:p>
          <a:p>
            <a:pPr marL="0" indent="0">
              <a:buNone/>
            </a:pPr>
            <a:r>
              <a:rPr lang="fr-FR" sz="1300" dirty="0"/>
              <a:t>A.2.3: Mise en œuvre des compagnes de sensibilisations</a:t>
            </a:r>
          </a:p>
        </p:txBody>
      </p:sp>
      <p:sp>
        <p:nvSpPr>
          <p:cNvPr id="4" name="Espace réservé du texte 3"/>
          <p:cNvSpPr>
            <a:spLocks noGrp="1"/>
          </p:cNvSpPr>
          <p:nvPr>
            <p:ph type="body" sz="half" idx="2"/>
          </p:nvPr>
        </p:nvSpPr>
        <p:spPr/>
        <p:txBody>
          <a:bodyPr>
            <a:normAutofit/>
          </a:bodyPr>
          <a:lstStyle/>
          <a:p>
            <a:r>
              <a:rPr lang="fr-FR" sz="1600" b="1" dirty="0"/>
              <a:t>Axe stratégique N° 4 : Inclusion sociale </a:t>
            </a:r>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a:t> </a:t>
            </a:r>
            <a:r>
              <a:rPr lang="fr-FR" b="1" dirty="0">
                <a:solidFill>
                  <a:schemeClr val="bg2">
                    <a:lumMod val="50000"/>
                  </a:schemeClr>
                </a:solidFill>
              </a:rPr>
              <a:t> </a:t>
            </a:r>
          </a:p>
        </p:txBody>
      </p:sp>
    </p:spTree>
    <p:extLst>
      <p:ext uri="{BB962C8B-B14F-4D97-AF65-F5344CB8AC3E}">
        <p14:creationId xmlns:p14="http://schemas.microsoft.com/office/powerpoint/2010/main" val="1989878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fr-FR" dirty="0"/>
              <a:t>Stratégie régionale – Personnes en situation de handicap</a:t>
            </a:r>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830952" y="792080"/>
            <a:ext cx="7620000" cy="5953106"/>
          </a:xfrm>
        </p:spPr>
        <p:txBody>
          <a:bodyPr>
            <a:noAutofit/>
          </a:bodyPr>
          <a:lstStyle/>
          <a:p>
            <a:pPr marL="0" indent="0">
              <a:buNone/>
            </a:pPr>
            <a:r>
              <a:rPr lang="fr-FR" sz="2800" spc="-100" dirty="0">
                <a:solidFill>
                  <a:schemeClr val="tx2"/>
                </a:solidFill>
                <a:latin typeface="+mj-lt"/>
                <a:ea typeface="+mj-ea"/>
                <a:cs typeface="+mj-cs"/>
              </a:rPr>
              <a:t>Objectifs à atteindre </a:t>
            </a:r>
          </a:p>
          <a:p>
            <a:r>
              <a:rPr lang="fr-FR" sz="1300" b="1" dirty="0"/>
              <a:t>Objectif N°1</a:t>
            </a:r>
            <a:r>
              <a:rPr lang="fr-FR" sz="1300" dirty="0"/>
              <a:t>: S’informer, étudier et cibler les PSH </a:t>
            </a:r>
          </a:p>
          <a:p>
            <a:r>
              <a:rPr lang="fr-FR" sz="1300" b="1" dirty="0"/>
              <a:t>Objectif N°2</a:t>
            </a:r>
            <a:r>
              <a:rPr lang="fr-FR" sz="1300" dirty="0"/>
              <a:t>: Renforcer les mécanismes de coordination autour du Handicap au niveau de la RTTAH</a:t>
            </a:r>
          </a:p>
          <a:p>
            <a:r>
              <a:rPr lang="fr-FR" sz="1300" b="1" dirty="0"/>
              <a:t>Objectif N°3</a:t>
            </a:r>
            <a:r>
              <a:rPr lang="fr-FR" sz="1300" dirty="0"/>
              <a:t>: Suivi de la mise en œuvre  de la stratégie nationale du pôle sociale et assurer un effet de levier autour des financements du fonds de la cohésion sociale </a:t>
            </a:r>
            <a:endParaRPr lang="fr-FR" sz="1200" dirty="0"/>
          </a:p>
          <a:p>
            <a:pPr marL="0" indent="0">
              <a:buNone/>
            </a:pPr>
            <a:endParaRPr lang="fr-FR" sz="1200" dirty="0"/>
          </a:p>
          <a:p>
            <a:pPr marL="0" indent="0">
              <a:buNone/>
            </a:pPr>
            <a:r>
              <a:rPr lang="fr-FR" sz="2800" spc="-100" dirty="0">
                <a:solidFill>
                  <a:schemeClr val="tx2"/>
                </a:solidFill>
                <a:latin typeface="+mj-lt"/>
                <a:ea typeface="+mj-ea"/>
                <a:cs typeface="+mj-cs"/>
              </a:rPr>
              <a:t>Actions proposées </a:t>
            </a:r>
          </a:p>
          <a:p>
            <a:pPr marL="0" indent="0">
              <a:buNone/>
            </a:pPr>
            <a:r>
              <a:rPr lang="fr-FR" sz="1300" b="1" dirty="0"/>
              <a:t>A.1 : La conduite d’une enquête régionale sur les PSH </a:t>
            </a:r>
          </a:p>
          <a:p>
            <a:pPr marL="0" indent="0">
              <a:buNone/>
            </a:pPr>
            <a:r>
              <a:rPr lang="fr-FR" sz="1300" dirty="0"/>
              <a:t>A.1.1: Etablir un partenariat avec le MSFFDS pour la réalisation d’une enquête régionale sur les PSH</a:t>
            </a:r>
          </a:p>
          <a:p>
            <a:pPr marL="0" indent="0">
              <a:buNone/>
            </a:pPr>
            <a:r>
              <a:rPr lang="fr-FR" sz="1300" dirty="0"/>
              <a:t>A.1.2: Réaliser l’enquête régionale </a:t>
            </a:r>
          </a:p>
          <a:p>
            <a:pPr marL="0" indent="0">
              <a:buNone/>
            </a:pPr>
            <a:endParaRPr lang="fr-FR" sz="1300" dirty="0"/>
          </a:p>
          <a:p>
            <a:pPr marL="0" indent="0">
              <a:buNone/>
            </a:pPr>
            <a:r>
              <a:rPr lang="fr-FR" sz="1300" b="1" dirty="0"/>
              <a:t>A.1 : Mise en place d’un mécanisme de coordination en lien avec le handicap </a:t>
            </a:r>
          </a:p>
          <a:p>
            <a:pPr marL="0" indent="0">
              <a:buNone/>
            </a:pPr>
            <a:r>
              <a:rPr lang="fr-FR" sz="1300" dirty="0"/>
              <a:t>A.2.1: Constituer un comité chargé des affaires du handicap au niveau du CR/AREP</a:t>
            </a:r>
          </a:p>
          <a:p>
            <a:pPr marL="0" indent="0">
              <a:buNone/>
            </a:pPr>
            <a:r>
              <a:rPr lang="fr-FR" sz="1300" dirty="0"/>
              <a:t>A.2.2: Coordination avec le MSFFDS impliquant ses organismes de coordination à savoir l’EN et l’ADS en plus des OSC (réseau des associations du Nord œuvrant dans le domaine du handicap)</a:t>
            </a:r>
          </a:p>
          <a:p>
            <a:pPr marL="0" indent="0">
              <a:buNone/>
            </a:pPr>
            <a:r>
              <a:rPr lang="fr-FR" sz="1300" dirty="0"/>
              <a:t>A.2.3: Appuyer et renforcer le groupe de travail handicap institué entre les OSC, acteurs publics et élus des communes au niveau de la région </a:t>
            </a:r>
          </a:p>
          <a:p>
            <a:pPr marL="0" indent="0">
              <a:buNone/>
            </a:pPr>
            <a:endParaRPr lang="fr-FR" sz="1200" dirty="0"/>
          </a:p>
          <a:p>
            <a:pPr marL="0" indent="0">
              <a:buNone/>
            </a:pPr>
            <a:endParaRPr lang="fr-FR" sz="1200" dirty="0"/>
          </a:p>
          <a:p>
            <a:pPr marL="0" indent="0">
              <a:buNone/>
            </a:pPr>
            <a:endParaRPr lang="fr-FR" sz="1200" b="1" dirty="0"/>
          </a:p>
        </p:txBody>
      </p:sp>
      <p:sp>
        <p:nvSpPr>
          <p:cNvPr id="4" name="Espace réservé du texte 3"/>
          <p:cNvSpPr>
            <a:spLocks noGrp="1"/>
          </p:cNvSpPr>
          <p:nvPr>
            <p:ph type="body" sz="half" idx="2"/>
          </p:nvPr>
        </p:nvSpPr>
        <p:spPr/>
        <p:txBody>
          <a:bodyPr>
            <a:normAutofit/>
          </a:bodyPr>
          <a:lstStyle/>
          <a:p>
            <a:r>
              <a:rPr lang="fr-FR" sz="1600" b="1" dirty="0"/>
              <a:t>Axe stratégique N° 5 : Etudes et recherches et mécanismes de coordination sur la question du handicap</a:t>
            </a: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a:t> </a:t>
            </a:r>
            <a:r>
              <a:rPr lang="fr-FR" b="1" dirty="0">
                <a:solidFill>
                  <a:schemeClr val="bg2">
                    <a:lumMod val="50000"/>
                  </a:schemeClr>
                </a:solidFill>
              </a:rPr>
              <a:t> </a:t>
            </a:r>
          </a:p>
        </p:txBody>
      </p:sp>
    </p:spTree>
    <p:extLst>
      <p:ext uri="{BB962C8B-B14F-4D97-AF65-F5344CB8AC3E}">
        <p14:creationId xmlns:p14="http://schemas.microsoft.com/office/powerpoint/2010/main" val="27339135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fr-FR" dirty="0"/>
              <a:t>Femmes en situation précaire </a:t>
            </a:r>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788910" y="792080"/>
            <a:ext cx="7709406" cy="6149049"/>
          </a:xfrm>
        </p:spPr>
        <p:txBody>
          <a:bodyPr>
            <a:noAutofit/>
          </a:bodyPr>
          <a:lstStyle/>
          <a:p>
            <a:pPr marL="0" indent="0">
              <a:buNone/>
            </a:pPr>
            <a:r>
              <a:rPr lang="fr-FR" sz="2800" spc="-100" dirty="0">
                <a:solidFill>
                  <a:schemeClr val="tx2"/>
                </a:solidFill>
                <a:latin typeface="+mj-lt"/>
                <a:ea typeface="+mj-ea"/>
                <a:cs typeface="+mj-cs"/>
              </a:rPr>
              <a:t>Objectifs à atteindre </a:t>
            </a:r>
          </a:p>
          <a:p>
            <a:r>
              <a:rPr lang="fr-FR" sz="1200" b="1" dirty="0"/>
              <a:t>Objectif N°1</a:t>
            </a:r>
            <a:r>
              <a:rPr lang="fr-FR" sz="1200" dirty="0"/>
              <a:t>: Réduire la mortalité maternelle et natale et améliorer les services obstétricaux-gynécologiques en milieu rural</a:t>
            </a:r>
          </a:p>
          <a:p>
            <a:r>
              <a:rPr lang="fr-FR" sz="1200" b="1" dirty="0"/>
              <a:t>Objectif N°2</a:t>
            </a:r>
            <a:r>
              <a:rPr lang="fr-FR" sz="1200" dirty="0"/>
              <a:t>: Appuyer la prise en charge des mamans célibataires au niveau des centres de santé</a:t>
            </a:r>
          </a:p>
          <a:p>
            <a:pPr marL="0" indent="0">
              <a:buNone/>
            </a:pPr>
            <a:endParaRPr lang="fr-FR" sz="1200" dirty="0"/>
          </a:p>
          <a:p>
            <a:pPr marL="0" indent="0">
              <a:buNone/>
            </a:pPr>
            <a:r>
              <a:rPr lang="fr-FR" sz="2800" spc="-100" dirty="0">
                <a:solidFill>
                  <a:schemeClr val="tx2"/>
                </a:solidFill>
                <a:latin typeface="+mj-lt"/>
                <a:ea typeface="+mj-ea"/>
                <a:cs typeface="+mj-cs"/>
              </a:rPr>
              <a:t>Actions proposées </a:t>
            </a:r>
          </a:p>
          <a:p>
            <a:pPr marL="0" indent="0">
              <a:buNone/>
            </a:pPr>
            <a:r>
              <a:rPr lang="fr-FR" sz="1200" b="1" dirty="0"/>
              <a:t>A.1 : Mise en place d’un programme de réduction des mortalités maternelles et natales au niveau de la RTTAH</a:t>
            </a:r>
          </a:p>
          <a:p>
            <a:pPr marL="0" indent="0">
              <a:buNone/>
            </a:pPr>
            <a:r>
              <a:rPr lang="fr-FR" sz="1200" dirty="0"/>
              <a:t>A.1.1: Augmentation de la </a:t>
            </a:r>
            <a:r>
              <a:rPr lang="fr-FR" sz="1200" dirty="0" smtClean="0"/>
              <a:t>capacités</a:t>
            </a:r>
            <a:r>
              <a:rPr lang="fr-FR" sz="1200" dirty="0"/>
              <a:t>, aménagement, équipement et recrutement du personnel au niveau des maisons d’accouchement </a:t>
            </a:r>
          </a:p>
          <a:p>
            <a:pPr marL="0" indent="0">
              <a:buNone/>
            </a:pPr>
            <a:r>
              <a:rPr lang="fr-FR" sz="1200" dirty="0"/>
              <a:t>A.1.2: Mettre en place un dispositif de motivations du personnel de santé au niveau des maisons d’accouchement avec mise en place de bonnes conditions de travail</a:t>
            </a:r>
          </a:p>
          <a:p>
            <a:pPr marL="0" indent="0">
              <a:buNone/>
            </a:pPr>
            <a:r>
              <a:rPr lang="fr-FR" sz="1200" dirty="0"/>
              <a:t>A.1.3: Elaboration et mise en œuvre d’un programme de formations continue au profit du personnel de santé </a:t>
            </a:r>
          </a:p>
          <a:p>
            <a:pPr marL="0" indent="0">
              <a:buNone/>
            </a:pPr>
            <a:r>
              <a:rPr lang="fr-FR" sz="1200" dirty="0"/>
              <a:t>A.1.4: Appui à la certification de l’ensemble des MA de la région </a:t>
            </a:r>
          </a:p>
          <a:p>
            <a:pPr marL="0" indent="0">
              <a:buNone/>
            </a:pPr>
            <a:r>
              <a:rPr lang="fr-FR" sz="1200" dirty="0"/>
              <a:t>A.1.5: Généralisation de l’approche « classe des mères » au niveau de la RTTAH</a:t>
            </a:r>
          </a:p>
          <a:p>
            <a:pPr marL="0" indent="0">
              <a:buNone/>
            </a:pPr>
            <a:r>
              <a:rPr lang="fr-FR" sz="1200" dirty="0"/>
              <a:t>A.1.6: La mise en place d’un service de néonatologie au niveau de 6 provinces</a:t>
            </a:r>
          </a:p>
          <a:p>
            <a:pPr marL="0" indent="0">
              <a:buNone/>
            </a:pPr>
            <a:r>
              <a:rPr lang="fr-FR" sz="1200" dirty="0"/>
              <a:t>A.1.7: Améliorer les services de soins au niveau des provinces pour réduire le taux de transfert</a:t>
            </a:r>
          </a:p>
          <a:p>
            <a:pPr marL="0" indent="0">
              <a:buNone/>
            </a:pPr>
            <a:r>
              <a:rPr lang="fr-FR" sz="1200" dirty="0"/>
              <a:t>A.1.8: Approvisionnement des centres de santé en test VIH et en test de grossesse au milieu rural</a:t>
            </a:r>
          </a:p>
          <a:p>
            <a:pPr marL="0" indent="0">
              <a:buNone/>
            </a:pPr>
            <a:endParaRPr lang="fr-FR" sz="1200" dirty="0"/>
          </a:p>
          <a:p>
            <a:pPr marL="0" indent="0">
              <a:buNone/>
            </a:pPr>
            <a:r>
              <a:rPr lang="fr-FR" sz="1200" b="1" dirty="0"/>
              <a:t>A.1 : Mise en place d’un mécanisme d’accueil et de prise en charge des mères célibataires dans les établissements de santé </a:t>
            </a:r>
          </a:p>
          <a:p>
            <a:pPr marL="0" indent="0">
              <a:buNone/>
            </a:pPr>
            <a:r>
              <a:rPr lang="fr-FR" sz="1200" dirty="0"/>
              <a:t>A.2.1: Mise en place d’un groupe de travail entre la direction de santé et les OSC qui prennent en charge les mères célibataires sur le mécanisme d’accueil des mères célibataires </a:t>
            </a:r>
          </a:p>
          <a:p>
            <a:pPr marL="0" indent="0">
              <a:buNone/>
            </a:pPr>
            <a:r>
              <a:rPr lang="fr-FR" sz="1200" dirty="0"/>
              <a:t>A.2.2: Formation et sensibilisation du personnel de santé et application de ce mécanisme</a:t>
            </a:r>
          </a:p>
          <a:p>
            <a:pPr marL="0" indent="0">
              <a:buNone/>
            </a:pPr>
            <a:endParaRPr lang="fr-FR" sz="1200" dirty="0"/>
          </a:p>
          <a:p>
            <a:pPr marL="0" indent="0">
              <a:buNone/>
            </a:pPr>
            <a:endParaRPr lang="fr-FR" sz="1200" b="1" dirty="0"/>
          </a:p>
        </p:txBody>
      </p:sp>
      <p:sp>
        <p:nvSpPr>
          <p:cNvPr id="4" name="Espace réservé du texte 3"/>
          <p:cNvSpPr>
            <a:spLocks noGrp="1"/>
          </p:cNvSpPr>
          <p:nvPr>
            <p:ph type="body" sz="half" idx="2"/>
          </p:nvPr>
        </p:nvSpPr>
        <p:spPr/>
        <p:txBody>
          <a:bodyPr>
            <a:normAutofit/>
          </a:bodyPr>
          <a:lstStyle/>
          <a:p>
            <a:r>
              <a:rPr lang="fr-FR" sz="1600" b="1" dirty="0"/>
              <a:t>Axe stratégique N° 1 : Améliorer les conditions de santé </a:t>
            </a: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a:t> </a:t>
            </a:r>
            <a:r>
              <a:rPr lang="fr-FR" b="1" dirty="0">
                <a:solidFill>
                  <a:schemeClr val="bg2">
                    <a:lumMod val="50000"/>
                  </a:schemeClr>
                </a:solidFill>
              </a:rPr>
              <a:t> </a:t>
            </a:r>
          </a:p>
        </p:txBody>
      </p:sp>
      <p:sp>
        <p:nvSpPr>
          <p:cNvPr id="5" name="Rectangle 4"/>
          <p:cNvSpPr/>
          <p:nvPr/>
        </p:nvSpPr>
        <p:spPr>
          <a:xfrm>
            <a:off x="712519" y="3301339"/>
            <a:ext cx="2481943" cy="2018805"/>
          </a:xfrm>
          <a:prstGeom prst="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850627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fr-FR" dirty="0"/>
              <a:t>Stratégie régionale – Femmes en situation précaire </a:t>
            </a:r>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830952" y="604806"/>
            <a:ext cx="7620000" cy="6059984"/>
          </a:xfrm>
        </p:spPr>
        <p:txBody>
          <a:bodyPr>
            <a:noAutofit/>
          </a:bodyPr>
          <a:lstStyle/>
          <a:p>
            <a:pPr marL="0" indent="0">
              <a:buNone/>
            </a:pPr>
            <a:r>
              <a:rPr lang="fr-FR" sz="2800" spc="-100" dirty="0">
                <a:solidFill>
                  <a:schemeClr val="tx2"/>
                </a:solidFill>
                <a:latin typeface="+mj-lt"/>
                <a:ea typeface="+mj-ea"/>
                <a:cs typeface="+mj-cs"/>
              </a:rPr>
              <a:t>Objectifs à atteindre </a:t>
            </a:r>
          </a:p>
          <a:p>
            <a:r>
              <a:rPr lang="fr-FR" sz="1200" b="1" dirty="0"/>
              <a:t>Objectif N°1</a:t>
            </a:r>
            <a:r>
              <a:rPr lang="fr-FR" sz="1200" dirty="0"/>
              <a:t>: Renforcer les mécanismes de prise en charge des femmes victimes de violence </a:t>
            </a:r>
          </a:p>
          <a:p>
            <a:r>
              <a:rPr lang="fr-FR" sz="1200" b="1" dirty="0"/>
              <a:t>Objectif N°2: </a:t>
            </a:r>
            <a:r>
              <a:rPr lang="fr-FR" sz="1200" dirty="0"/>
              <a:t>Renforcer le dispositif de recensement des cas de violences et étudier les causes </a:t>
            </a:r>
          </a:p>
          <a:p>
            <a:r>
              <a:rPr lang="fr-FR" sz="1200" b="1" dirty="0"/>
              <a:t>Objectif N°3: </a:t>
            </a:r>
            <a:r>
              <a:rPr lang="fr-FR" sz="1200" dirty="0"/>
              <a:t>Mettre en place des compagnes de sensibilisation contre la violence</a:t>
            </a:r>
          </a:p>
          <a:p>
            <a:pPr marL="0" indent="0">
              <a:buNone/>
            </a:pPr>
            <a:endParaRPr lang="fr-FR" sz="1200" dirty="0"/>
          </a:p>
          <a:p>
            <a:pPr marL="0" indent="0">
              <a:buNone/>
            </a:pPr>
            <a:r>
              <a:rPr lang="fr-FR" sz="2800" spc="-100" dirty="0">
                <a:solidFill>
                  <a:schemeClr val="tx2"/>
                </a:solidFill>
                <a:latin typeface="+mj-lt"/>
                <a:ea typeface="+mj-ea"/>
                <a:cs typeface="+mj-cs"/>
              </a:rPr>
              <a:t>Actions proposées </a:t>
            </a:r>
          </a:p>
          <a:p>
            <a:pPr marL="0" indent="0">
              <a:buNone/>
            </a:pPr>
            <a:r>
              <a:rPr lang="fr-FR" sz="1200" b="1" dirty="0"/>
              <a:t>A.1 : Appui aux structures de prise en charge des femmes victimes de violence </a:t>
            </a:r>
          </a:p>
          <a:p>
            <a:pPr marL="0" indent="0">
              <a:buNone/>
            </a:pPr>
            <a:r>
              <a:rPr lang="fr-FR" sz="1200" dirty="0"/>
              <a:t>A.1.1: Appui aux UPECEFVV (Unités de prise en charge des femmes et enfants victimes de violence des hôpitaux) </a:t>
            </a:r>
          </a:p>
          <a:p>
            <a:pPr marL="0" indent="0">
              <a:buNone/>
            </a:pPr>
            <a:r>
              <a:rPr lang="fr-FR" sz="1200" dirty="0"/>
              <a:t>A.1.2: Appui aux centres d’écoute et d’orientation juridique et/ou un service d’hébergement mis en place par les OSC</a:t>
            </a:r>
          </a:p>
          <a:p>
            <a:pPr marL="0" indent="0">
              <a:buNone/>
            </a:pPr>
            <a:r>
              <a:rPr lang="fr-FR" sz="1200" dirty="0"/>
              <a:t>A.1.3: Appui aux centres multifonctionnels de l’Entraide Nationale </a:t>
            </a:r>
          </a:p>
          <a:p>
            <a:pPr marL="0" indent="0">
              <a:buNone/>
            </a:pPr>
            <a:r>
              <a:rPr lang="fr-FR" sz="1200" dirty="0"/>
              <a:t>A.1.4: Appui aux centres de prise en charge et d’hébergement de l’INDH</a:t>
            </a:r>
          </a:p>
          <a:p>
            <a:pPr marL="0" indent="0">
              <a:buNone/>
            </a:pPr>
            <a:endParaRPr lang="fr-FR" sz="1200" dirty="0"/>
          </a:p>
          <a:p>
            <a:pPr marL="0" indent="0">
              <a:buNone/>
            </a:pPr>
            <a:r>
              <a:rPr lang="fr-FR" sz="1200" b="1" dirty="0"/>
              <a:t>A.2 : Mise en place d’un observatoire régionale de la violence </a:t>
            </a:r>
          </a:p>
          <a:p>
            <a:pPr marL="0" indent="0">
              <a:buNone/>
            </a:pPr>
            <a:r>
              <a:rPr lang="fr-FR" sz="1200" dirty="0"/>
              <a:t>A.2.1: Conclure un partenariat avec le Ministère de la Femme et la coordination de l’observatoire nationale de la violence pour la mise en place d’un observatoire régional de la violence </a:t>
            </a:r>
          </a:p>
          <a:p>
            <a:pPr marL="0" indent="0">
              <a:buNone/>
            </a:pPr>
            <a:r>
              <a:rPr lang="fr-FR" sz="1200" dirty="0"/>
              <a:t>A.2.2: Mise en place de l’observatoire </a:t>
            </a:r>
          </a:p>
          <a:p>
            <a:pPr marL="0" indent="0">
              <a:buNone/>
            </a:pPr>
            <a:r>
              <a:rPr lang="fr-FR" sz="1200" dirty="0"/>
              <a:t>A.2.3: Conduire des enquêtes, études pour comprendre le phénomène de la violence et agir pour lutter contre toute forme de violence à l’égard des femmes (et des enfants) </a:t>
            </a:r>
          </a:p>
          <a:p>
            <a:pPr marL="0" indent="0">
              <a:buNone/>
            </a:pPr>
            <a:endParaRPr lang="fr-FR" sz="1200" dirty="0"/>
          </a:p>
          <a:p>
            <a:pPr marL="0" indent="0">
              <a:buNone/>
            </a:pPr>
            <a:r>
              <a:rPr lang="fr-FR" sz="1200" b="1" dirty="0"/>
              <a:t>A.3: Organisation de compagne de sensibilisation </a:t>
            </a:r>
          </a:p>
          <a:p>
            <a:pPr marL="0" indent="0">
              <a:buNone/>
            </a:pPr>
            <a:r>
              <a:rPr lang="fr-FR" sz="1200" dirty="0"/>
              <a:t>A.3.1: Mise en place d’un partenariat avec les OSC spécialistes de la question de la violence et celles spécialistes de question culturelle </a:t>
            </a:r>
          </a:p>
          <a:p>
            <a:pPr marL="0" indent="0">
              <a:buNone/>
            </a:pPr>
            <a:r>
              <a:rPr lang="fr-FR" sz="1200" dirty="0"/>
              <a:t>A.3.2: Développer le contenu de la compagne de sensibilisation et de son plan de communication</a:t>
            </a:r>
          </a:p>
          <a:p>
            <a:pPr marL="0" indent="0">
              <a:buNone/>
            </a:pPr>
            <a:r>
              <a:rPr lang="fr-FR" sz="1200" dirty="0"/>
              <a:t>A.3.3: Mise en œuvre des compagnes de sensibilisations</a:t>
            </a:r>
          </a:p>
        </p:txBody>
      </p:sp>
      <p:sp>
        <p:nvSpPr>
          <p:cNvPr id="4" name="Espace réservé du texte 3"/>
          <p:cNvSpPr>
            <a:spLocks noGrp="1"/>
          </p:cNvSpPr>
          <p:nvPr>
            <p:ph type="body" sz="half" idx="2"/>
          </p:nvPr>
        </p:nvSpPr>
        <p:spPr/>
        <p:txBody>
          <a:bodyPr>
            <a:normAutofit/>
          </a:bodyPr>
          <a:lstStyle/>
          <a:p>
            <a:r>
              <a:rPr lang="fr-FR" sz="1600" b="1" dirty="0"/>
              <a:t>Axe stratégique N° 2 : Lutter contre les violences à l’égard des femmes</a:t>
            </a: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a:t> </a:t>
            </a:r>
            <a:r>
              <a:rPr lang="fr-FR" b="1" dirty="0">
                <a:solidFill>
                  <a:schemeClr val="bg2">
                    <a:lumMod val="50000"/>
                  </a:schemeClr>
                </a:solidFill>
              </a:rPr>
              <a:t> </a:t>
            </a:r>
          </a:p>
        </p:txBody>
      </p:sp>
    </p:spTree>
    <p:extLst>
      <p:ext uri="{BB962C8B-B14F-4D97-AF65-F5344CB8AC3E}">
        <p14:creationId xmlns:p14="http://schemas.microsoft.com/office/powerpoint/2010/main" val="1972136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fr-FR" dirty="0"/>
              <a:t>Stratégie régionale – Femmes en situation précaire </a:t>
            </a:r>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809931" y="644935"/>
            <a:ext cx="7620000" cy="6081686"/>
          </a:xfrm>
        </p:spPr>
        <p:txBody>
          <a:bodyPr>
            <a:noAutofit/>
          </a:bodyPr>
          <a:lstStyle/>
          <a:p>
            <a:pPr marL="0" indent="0">
              <a:buNone/>
            </a:pPr>
            <a:r>
              <a:rPr lang="fr-FR" sz="2800" spc="-100" dirty="0">
                <a:solidFill>
                  <a:schemeClr val="tx2"/>
                </a:solidFill>
                <a:latin typeface="+mj-lt"/>
                <a:ea typeface="+mj-ea"/>
                <a:cs typeface="+mj-cs"/>
              </a:rPr>
              <a:t>Objectifs à atteindre </a:t>
            </a:r>
          </a:p>
          <a:p>
            <a:r>
              <a:rPr lang="fr-FR" sz="1300" b="1" dirty="0"/>
              <a:t>Objectif N°1</a:t>
            </a:r>
            <a:r>
              <a:rPr lang="fr-FR" sz="1300" dirty="0"/>
              <a:t>: </a:t>
            </a:r>
            <a:r>
              <a:rPr lang="fr-FR" sz="1300" b="1" dirty="0"/>
              <a:t>Améliorer le niveau de qualification des femmes au niveau de la RTTAH</a:t>
            </a:r>
          </a:p>
          <a:p>
            <a:pPr lvl="1"/>
            <a:r>
              <a:rPr lang="fr-FR" sz="900" dirty="0"/>
              <a:t>Alphabétisation </a:t>
            </a:r>
          </a:p>
          <a:p>
            <a:pPr lvl="1"/>
            <a:r>
              <a:rPr lang="fr-FR" sz="900" dirty="0"/>
              <a:t>Éducation de la petite fille rurale (collège et lycée)</a:t>
            </a:r>
          </a:p>
          <a:p>
            <a:pPr marL="0" indent="0">
              <a:buNone/>
            </a:pPr>
            <a:endParaRPr lang="fr-FR" sz="1200" dirty="0"/>
          </a:p>
          <a:p>
            <a:pPr marL="0" indent="0">
              <a:buNone/>
            </a:pPr>
            <a:r>
              <a:rPr lang="fr-FR" sz="2800" spc="-100" dirty="0">
                <a:solidFill>
                  <a:schemeClr val="tx2"/>
                </a:solidFill>
                <a:latin typeface="+mj-lt"/>
                <a:ea typeface="+mj-ea"/>
                <a:cs typeface="+mj-cs"/>
              </a:rPr>
              <a:t>Actions proposées </a:t>
            </a:r>
          </a:p>
          <a:p>
            <a:pPr marL="0" indent="0">
              <a:buNone/>
            </a:pPr>
            <a:r>
              <a:rPr lang="fr-FR" sz="1200" b="1" dirty="0"/>
              <a:t>A.1 : Appui au programme d’alphabétisation et de l’éducation non formelle au niveau de la RTTAH au profit des femmes en milieu rural et péri-urbain</a:t>
            </a:r>
          </a:p>
          <a:p>
            <a:pPr marL="0" indent="0">
              <a:buNone/>
            </a:pPr>
            <a:r>
              <a:rPr lang="fr-FR" sz="1200" dirty="0"/>
              <a:t>A.1.1: Appuyer l’AREF à planifier et à mettre en place le programme d’alphabétisation et de l’ENF en partenariat avec les communes de la région</a:t>
            </a:r>
          </a:p>
          <a:p>
            <a:pPr marL="0" indent="0">
              <a:buNone/>
            </a:pPr>
            <a:r>
              <a:rPr lang="fr-FR" sz="1200" dirty="0"/>
              <a:t>A.1.2: Appuyer les établissements de l’éducation-et de la formation, les OSC et les opérateurs locaux par le financement et les moyens nécessaires </a:t>
            </a:r>
          </a:p>
          <a:p>
            <a:pPr marL="0" indent="0">
              <a:buNone/>
            </a:pPr>
            <a:r>
              <a:rPr lang="fr-FR" sz="1200" dirty="0"/>
              <a:t>A.1.3: Organiser des compagnes de sensibilisation régionales et aux niveaux des communes pour sensibiliser les femmes et les familles</a:t>
            </a:r>
          </a:p>
          <a:p>
            <a:pPr marL="0" indent="0">
              <a:buNone/>
            </a:pPr>
            <a:endParaRPr lang="fr-FR" sz="600" dirty="0"/>
          </a:p>
          <a:p>
            <a:pPr marL="0" indent="0">
              <a:buNone/>
            </a:pPr>
            <a:r>
              <a:rPr lang="fr-FR" sz="1200" b="1" dirty="0"/>
              <a:t>A.2: Appui à la scolarisation de la petite fille rurale (collège et lycée)</a:t>
            </a:r>
          </a:p>
          <a:p>
            <a:pPr marL="0" indent="0">
              <a:buNone/>
            </a:pPr>
            <a:r>
              <a:rPr lang="fr-FR" sz="1200" dirty="0"/>
              <a:t>A.2.1: Elaboration d’un inventaire du déficit en infrastructures, d’équipement et organisationnel en milieu rural (capitaliser sur les acquis du projet en cours MCC-Compact 2)</a:t>
            </a:r>
          </a:p>
          <a:p>
            <a:pPr marL="0" indent="0">
              <a:buNone/>
            </a:pPr>
            <a:r>
              <a:rPr lang="fr-FR" sz="1200" dirty="0"/>
              <a:t>A.2.2: Appui au programme </a:t>
            </a:r>
            <a:r>
              <a:rPr lang="fr-FR" sz="1200" dirty="0" err="1"/>
              <a:t>Tayssir</a:t>
            </a:r>
            <a:r>
              <a:rPr lang="fr-FR" sz="1200" dirty="0"/>
              <a:t> </a:t>
            </a:r>
          </a:p>
          <a:p>
            <a:pPr marL="0" indent="0">
              <a:buNone/>
            </a:pPr>
            <a:r>
              <a:rPr lang="fr-FR" sz="1200" dirty="0"/>
              <a:t>A.2.3: Sensibiliser les parents sur la nécessité de scolariser leurs filles et les garçons</a:t>
            </a:r>
          </a:p>
          <a:p>
            <a:pPr marL="0" indent="0">
              <a:buNone/>
            </a:pPr>
            <a:endParaRPr lang="fr-FR" sz="600" dirty="0"/>
          </a:p>
          <a:p>
            <a:pPr marL="0" indent="0">
              <a:buNone/>
            </a:pPr>
            <a:r>
              <a:rPr lang="fr-FR" sz="1200" b="1" dirty="0"/>
              <a:t>A.3: Favoriser la mixité des métiers au niveau de la formation professionnelle</a:t>
            </a:r>
          </a:p>
          <a:p>
            <a:pPr marL="0" indent="0">
              <a:buNone/>
            </a:pPr>
            <a:r>
              <a:rPr lang="fr-FR" sz="1200" dirty="0"/>
              <a:t>A.3.1: Elaboration d’un projet de partenariat sur la mixité des métiers de la formation professionnelle </a:t>
            </a:r>
          </a:p>
          <a:p>
            <a:pPr marL="0" indent="0">
              <a:buNone/>
            </a:pPr>
            <a:r>
              <a:rPr lang="fr-FR" sz="1200" dirty="0"/>
              <a:t>A.3.2: Appui les opérateurs de la FP à adopter une approche genre (données désagrégées par sexes, étude des cursus sous un angle genre, suivi des orientations et des choix des candidats…)</a:t>
            </a:r>
          </a:p>
          <a:p>
            <a:pPr marL="0" indent="0">
              <a:buNone/>
            </a:pPr>
            <a:endParaRPr lang="fr-FR" sz="600" dirty="0"/>
          </a:p>
          <a:p>
            <a:pPr marL="0" indent="0">
              <a:buNone/>
            </a:pPr>
            <a:r>
              <a:rPr lang="fr-FR" sz="1200" b="1" dirty="0"/>
              <a:t>A.4: Appui aux initiatives de formations des OSC et les centres d’éducation et de formation de l’EN</a:t>
            </a:r>
          </a:p>
        </p:txBody>
      </p:sp>
      <p:sp>
        <p:nvSpPr>
          <p:cNvPr id="4" name="Espace réservé du texte 3"/>
          <p:cNvSpPr>
            <a:spLocks noGrp="1"/>
          </p:cNvSpPr>
          <p:nvPr>
            <p:ph type="body" sz="half" idx="2"/>
          </p:nvPr>
        </p:nvSpPr>
        <p:spPr/>
        <p:txBody>
          <a:bodyPr>
            <a:normAutofit/>
          </a:bodyPr>
          <a:lstStyle/>
          <a:p>
            <a:r>
              <a:rPr lang="fr-FR" sz="1600" b="1" dirty="0"/>
              <a:t>Axe stratégique N° 3 : autonomisation financière </a:t>
            </a:r>
          </a:p>
          <a:p>
            <a:r>
              <a:rPr lang="fr-FR" sz="1600" b="1" dirty="0">
                <a:solidFill>
                  <a:schemeClr val="bg2">
                    <a:lumMod val="50000"/>
                  </a:schemeClr>
                </a:solidFill>
              </a:rPr>
              <a:t>Volet éducation-formation </a:t>
            </a:r>
          </a:p>
          <a:p>
            <a:endParaRPr lang="fr-FR" sz="1600" b="1" dirty="0"/>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a:t> </a:t>
            </a:r>
            <a:r>
              <a:rPr lang="fr-FR" b="1" dirty="0">
                <a:solidFill>
                  <a:schemeClr val="bg2">
                    <a:lumMod val="50000"/>
                  </a:schemeClr>
                </a:solidFill>
              </a:rPr>
              <a:t> </a:t>
            </a:r>
          </a:p>
        </p:txBody>
      </p:sp>
    </p:spTree>
    <p:extLst>
      <p:ext uri="{BB962C8B-B14F-4D97-AF65-F5344CB8AC3E}">
        <p14:creationId xmlns:p14="http://schemas.microsoft.com/office/powerpoint/2010/main" val="1923596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fr-FR" dirty="0"/>
              <a:t>Stratégie régionale – Femmes en situation précaire </a:t>
            </a:r>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788911" y="792080"/>
            <a:ext cx="7620000" cy="5953106"/>
          </a:xfrm>
        </p:spPr>
        <p:txBody>
          <a:bodyPr>
            <a:noAutofit/>
          </a:bodyPr>
          <a:lstStyle/>
          <a:p>
            <a:pPr marL="0" indent="0">
              <a:buNone/>
            </a:pPr>
            <a:r>
              <a:rPr lang="fr-FR" sz="2800" spc="-100" dirty="0">
                <a:solidFill>
                  <a:schemeClr val="tx2"/>
                </a:solidFill>
                <a:latin typeface="+mj-lt"/>
                <a:ea typeface="+mj-ea"/>
                <a:cs typeface="+mj-cs"/>
              </a:rPr>
              <a:t>Objectifs à atteindre </a:t>
            </a:r>
          </a:p>
          <a:p>
            <a:r>
              <a:rPr lang="fr-FR" sz="1300" b="1" dirty="0"/>
              <a:t>Objectif N°1</a:t>
            </a:r>
            <a:r>
              <a:rPr lang="fr-FR" sz="1300" dirty="0"/>
              <a:t>: Lutter contre les formes d’emploi précaire (cas des porteuses de marchandises de </a:t>
            </a:r>
            <a:r>
              <a:rPr lang="fr-FR" sz="1300" dirty="0" err="1"/>
              <a:t>Sebta</a:t>
            </a:r>
            <a:r>
              <a:rPr lang="fr-FR" sz="1300" dirty="0"/>
              <a:t>)</a:t>
            </a:r>
          </a:p>
          <a:p>
            <a:pPr marL="0" indent="0">
              <a:buNone/>
            </a:pPr>
            <a:endParaRPr lang="fr-FR" sz="1200" dirty="0"/>
          </a:p>
          <a:p>
            <a:pPr marL="0" indent="0">
              <a:buNone/>
            </a:pPr>
            <a:r>
              <a:rPr lang="fr-FR" sz="2800" spc="-100" dirty="0">
                <a:solidFill>
                  <a:schemeClr val="tx2"/>
                </a:solidFill>
                <a:latin typeface="+mj-lt"/>
                <a:ea typeface="+mj-ea"/>
                <a:cs typeface="+mj-cs"/>
              </a:rPr>
              <a:t>Actions proposées</a:t>
            </a:r>
          </a:p>
          <a:p>
            <a:pPr marL="0" indent="0">
              <a:buNone/>
            </a:pPr>
            <a:r>
              <a:rPr lang="fr-FR" sz="1300" b="1" dirty="0"/>
              <a:t>A.1: Eradication de l’emploi « des femmes porteuses de marchandises »</a:t>
            </a:r>
          </a:p>
          <a:p>
            <a:pPr marL="0" indent="0">
              <a:buNone/>
            </a:pPr>
            <a:r>
              <a:rPr lang="fr-FR" sz="1300" dirty="0"/>
              <a:t>A.1.1: Réaliser une étude spécifique par une équipe pluridisciplinaire intégrant les aspects juridiques, diplomatiques, sociales, économiques et psychologiques autour de ce phénomène afin de sortir avec des scénarios de résolution définitive de cet emploi précaire </a:t>
            </a:r>
          </a:p>
          <a:p>
            <a:pPr marL="0" indent="0">
              <a:buNone/>
            </a:pPr>
            <a:r>
              <a:rPr lang="fr-FR" sz="1300" dirty="0"/>
              <a:t>A.1.2: En partenariat avec les autorités </a:t>
            </a:r>
            <a:r>
              <a:rPr lang="fr-FR" sz="1300" dirty="0" smtClean="0"/>
              <a:t>locales </a:t>
            </a:r>
            <a:r>
              <a:rPr lang="fr-FR" sz="1300" dirty="0"/>
              <a:t>et la préfecture, procéder à un listing des travailleur(ses)s dans le passage de </a:t>
            </a:r>
            <a:r>
              <a:rPr lang="fr-FR" sz="1300" dirty="0" err="1"/>
              <a:t>Sebta</a:t>
            </a:r>
            <a:r>
              <a:rPr lang="fr-FR" sz="1300" dirty="0"/>
              <a:t> et un mécanisme d’identification afin d’arrêter le recrutement vers ce métier</a:t>
            </a:r>
          </a:p>
          <a:p>
            <a:pPr marL="0" indent="0">
              <a:buNone/>
            </a:pPr>
            <a:r>
              <a:rPr lang="fr-FR" sz="1300" dirty="0"/>
              <a:t>A.1.3: Explorer les voies de mise en place d’une « alternative économique » pour ces femmes</a:t>
            </a:r>
          </a:p>
          <a:p>
            <a:pPr marL="0" indent="0">
              <a:buNone/>
            </a:pPr>
            <a:r>
              <a:rPr lang="fr-FR" sz="1300" dirty="0"/>
              <a:t>A.1.4: Mener une compagne de sensibilisation médiatisée pour réduire l’attractivité de ce métier</a:t>
            </a:r>
          </a:p>
          <a:p>
            <a:pPr marL="0" indent="0">
              <a:buNone/>
            </a:pPr>
            <a:r>
              <a:rPr lang="fr-FR" sz="1300" dirty="0"/>
              <a:t>A.1.5: Instaurer une cellule d’écoute des femmes et jeunes filles victimes de violences à proximité du site et prévoir un appui psycho-social adapté </a:t>
            </a:r>
          </a:p>
          <a:p>
            <a:pPr marL="0" indent="0">
              <a:buNone/>
            </a:pPr>
            <a:r>
              <a:rPr lang="fr-FR" sz="1300" dirty="0"/>
              <a:t>A.1.6: Mener des consultations confidentielles avec les partenaires clés (Douane, sûreté nationale, préfecture…) pour renforcer les mesures de sécurité contre les trafiquants et les réseaux de la traite des personnes</a:t>
            </a:r>
          </a:p>
          <a:p>
            <a:pPr marL="0" indent="0">
              <a:buNone/>
            </a:pPr>
            <a:r>
              <a:rPr lang="fr-FR" sz="1300" dirty="0"/>
              <a:t>A.1.7: Renforcer les liens et ouvrir le débat entre le CR et les instances nationales autour de cette problématique (parlement, CNDH, CESE, Ministère de la femme, la diplomatie marocaine</a:t>
            </a:r>
            <a:r>
              <a:rPr lang="fr-FR" sz="1300" dirty="0" smtClean="0"/>
              <a:t>…)</a:t>
            </a:r>
            <a:endParaRPr lang="fr-FR" sz="1300" dirty="0"/>
          </a:p>
        </p:txBody>
      </p:sp>
      <p:sp>
        <p:nvSpPr>
          <p:cNvPr id="4" name="Espace réservé du texte 3"/>
          <p:cNvSpPr>
            <a:spLocks noGrp="1"/>
          </p:cNvSpPr>
          <p:nvPr>
            <p:ph type="body" sz="half" idx="2"/>
          </p:nvPr>
        </p:nvSpPr>
        <p:spPr/>
        <p:txBody>
          <a:bodyPr>
            <a:normAutofit/>
          </a:bodyPr>
          <a:lstStyle/>
          <a:p>
            <a:r>
              <a:rPr lang="fr-FR" sz="1600" b="1" dirty="0"/>
              <a:t>Axe stratégique N° 3 : Autonomisation financière </a:t>
            </a:r>
          </a:p>
          <a:p>
            <a:r>
              <a:rPr lang="fr-FR" sz="1600" b="1" dirty="0">
                <a:solidFill>
                  <a:schemeClr val="bg2">
                    <a:lumMod val="50000"/>
                  </a:schemeClr>
                </a:solidFill>
              </a:rPr>
              <a:t>Volet insertion professionnelle </a:t>
            </a:r>
          </a:p>
          <a:p>
            <a:endParaRPr lang="fr-FR" sz="1600" b="1" dirty="0"/>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a:t> </a:t>
            </a:r>
            <a:r>
              <a:rPr lang="fr-FR" b="1" dirty="0">
                <a:solidFill>
                  <a:schemeClr val="bg2">
                    <a:lumMod val="50000"/>
                  </a:schemeClr>
                </a:solidFill>
              </a:rPr>
              <a:t> </a:t>
            </a:r>
          </a:p>
        </p:txBody>
      </p:sp>
    </p:spTree>
    <p:extLst>
      <p:ext uri="{BB962C8B-B14F-4D97-AF65-F5344CB8AC3E}">
        <p14:creationId xmlns:p14="http://schemas.microsoft.com/office/powerpoint/2010/main" val="31963885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fr-FR" dirty="0"/>
              <a:t>Stratégie régionale – Femmes en situation précaire </a:t>
            </a:r>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820442" y="792080"/>
            <a:ext cx="7620000" cy="5953106"/>
          </a:xfrm>
        </p:spPr>
        <p:txBody>
          <a:bodyPr>
            <a:noAutofit/>
          </a:bodyPr>
          <a:lstStyle/>
          <a:p>
            <a:pPr marL="0" indent="0">
              <a:buNone/>
            </a:pPr>
            <a:r>
              <a:rPr lang="fr-FR" sz="2800" spc="-100" dirty="0">
                <a:solidFill>
                  <a:schemeClr val="tx2"/>
                </a:solidFill>
                <a:latin typeface="+mj-lt"/>
                <a:ea typeface="+mj-ea"/>
                <a:cs typeface="+mj-cs"/>
              </a:rPr>
              <a:t>Objectifs à atteindre </a:t>
            </a:r>
          </a:p>
          <a:p>
            <a:r>
              <a:rPr lang="fr-FR" sz="1300" b="1" dirty="0"/>
              <a:t>Objectif N°2</a:t>
            </a:r>
            <a:r>
              <a:rPr lang="fr-FR" sz="1300" dirty="0"/>
              <a:t>: Améliorer les conditions de travail des femmes </a:t>
            </a:r>
          </a:p>
          <a:p>
            <a:r>
              <a:rPr lang="fr-FR" sz="1300" b="1" dirty="0"/>
              <a:t>Objectif N°3</a:t>
            </a:r>
            <a:r>
              <a:rPr lang="fr-FR" sz="1300" dirty="0"/>
              <a:t>: Favoriser les femmes à sortir de l’emploi précaire, du sous-emploi et de l’informel (appui aux coopératives féminines, entreprenariat …)</a:t>
            </a:r>
          </a:p>
          <a:p>
            <a:pPr marL="0" indent="0">
              <a:buNone/>
            </a:pPr>
            <a:endParaRPr lang="fr-FR" sz="1200" dirty="0"/>
          </a:p>
          <a:p>
            <a:pPr marL="0" indent="0">
              <a:buNone/>
            </a:pPr>
            <a:r>
              <a:rPr lang="fr-FR" sz="2800" spc="-100" dirty="0">
                <a:solidFill>
                  <a:schemeClr val="tx2"/>
                </a:solidFill>
                <a:latin typeface="+mj-lt"/>
                <a:ea typeface="+mj-ea"/>
                <a:cs typeface="+mj-cs"/>
              </a:rPr>
              <a:t>Actions proposées</a:t>
            </a:r>
          </a:p>
          <a:p>
            <a:pPr marL="0" indent="0">
              <a:buNone/>
            </a:pPr>
            <a:r>
              <a:rPr lang="fr-FR" sz="1300" b="1" dirty="0"/>
              <a:t>A.2 : Améliorer les conditions des ouvrières agricoles </a:t>
            </a:r>
          </a:p>
          <a:p>
            <a:pPr marL="0" indent="0">
              <a:buNone/>
            </a:pPr>
            <a:r>
              <a:rPr lang="fr-FR" sz="1300" dirty="0"/>
              <a:t>A.2.1: Capitaliser sur les acquis du programme de Oxfam pour l’amélioration des conditions de travail des ouvrières agricoles au niveau de la RTTAH (l’affiliation à la CNSS, la régularisation administrative des états civils, contractualisation du travail, respect des horaires et paiements des heures supplémentaires, la sensibilisation aux droits de travail…) </a:t>
            </a:r>
          </a:p>
          <a:p>
            <a:pPr marL="0" indent="0">
              <a:buNone/>
            </a:pPr>
            <a:r>
              <a:rPr lang="fr-FR" sz="1300" dirty="0"/>
              <a:t>A.2.2: Conclure un partenariat avec la DRA afin d’améliorer les conditions de travail des ouvrières agricoles dans les exploitations dans l’ensemble de la RTTAH </a:t>
            </a:r>
          </a:p>
          <a:p>
            <a:pPr marL="0" indent="0">
              <a:buNone/>
            </a:pPr>
            <a:endParaRPr lang="fr-FR" sz="600" dirty="0"/>
          </a:p>
          <a:p>
            <a:pPr marL="0" indent="0">
              <a:buNone/>
            </a:pPr>
            <a:r>
              <a:rPr lang="fr-FR" sz="1300" b="1" dirty="0"/>
              <a:t>A.3 : Améliorer les conditions des ouvrières industrielles (textile, agro-industrie, câblage…)</a:t>
            </a:r>
          </a:p>
          <a:p>
            <a:pPr marL="0" indent="0">
              <a:buNone/>
            </a:pPr>
            <a:r>
              <a:rPr lang="fr-FR" sz="1300" dirty="0"/>
              <a:t>A.3.1: Mise en place d’un projet dans un site pilote (Zone industrielle ou grande entreprise) pour l’amélioration des conditions des ouvrières (contrats de travail temporaires, heures supplémentaires non rémunérés, mauvaises conditions de transports, insécurité, absence de crèche ou de sanitaires séparés, l’ignorance des droits et l’absence et la non implication à l’activité syndicale)</a:t>
            </a:r>
          </a:p>
          <a:p>
            <a:pPr marL="0" indent="0">
              <a:buNone/>
            </a:pPr>
            <a:endParaRPr lang="fr-FR" sz="600" b="1" dirty="0"/>
          </a:p>
          <a:p>
            <a:pPr marL="0" indent="0">
              <a:buNone/>
            </a:pPr>
            <a:r>
              <a:rPr lang="fr-FR" sz="1300" b="1" dirty="0"/>
              <a:t>A.4: Appuyer les initiatives entrepreneuriales féminines </a:t>
            </a:r>
          </a:p>
          <a:p>
            <a:pPr marL="0" indent="0">
              <a:buNone/>
            </a:pPr>
            <a:r>
              <a:rPr lang="fr-FR" sz="1300" dirty="0"/>
              <a:t>A.4.1: Appui aux coopératives féminines </a:t>
            </a:r>
          </a:p>
          <a:p>
            <a:pPr marL="0" indent="0">
              <a:buNone/>
            </a:pPr>
            <a:r>
              <a:rPr lang="fr-FR" sz="1300" dirty="0"/>
              <a:t>A.4.2: Appui aux femmes cheffes d’entreprises </a:t>
            </a:r>
          </a:p>
          <a:p>
            <a:pPr marL="0" indent="0">
              <a:buNone/>
            </a:pPr>
            <a:r>
              <a:rPr lang="fr-FR" sz="1300" dirty="0"/>
              <a:t>A.4.3: Appui aux femmes auto-entrepreneuses </a:t>
            </a:r>
          </a:p>
        </p:txBody>
      </p:sp>
      <p:sp>
        <p:nvSpPr>
          <p:cNvPr id="4" name="Espace réservé du texte 3"/>
          <p:cNvSpPr>
            <a:spLocks noGrp="1"/>
          </p:cNvSpPr>
          <p:nvPr>
            <p:ph type="body" sz="half" idx="2"/>
          </p:nvPr>
        </p:nvSpPr>
        <p:spPr/>
        <p:txBody>
          <a:bodyPr>
            <a:normAutofit/>
          </a:bodyPr>
          <a:lstStyle/>
          <a:p>
            <a:r>
              <a:rPr lang="fr-FR" sz="1600" b="1" dirty="0"/>
              <a:t>Axe stratégique N° 3 : Autonomisation financière </a:t>
            </a:r>
          </a:p>
          <a:p>
            <a:r>
              <a:rPr lang="fr-FR" sz="1600" b="1" dirty="0">
                <a:solidFill>
                  <a:schemeClr val="bg2">
                    <a:lumMod val="50000"/>
                  </a:schemeClr>
                </a:solidFill>
              </a:rPr>
              <a:t>Volet insertion professionnelle </a:t>
            </a:r>
          </a:p>
          <a:p>
            <a:endParaRPr lang="fr-FR" sz="1600" b="1" dirty="0"/>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a:t>(…suite) </a:t>
            </a:r>
            <a:r>
              <a:rPr lang="fr-FR" b="1" dirty="0">
                <a:solidFill>
                  <a:schemeClr val="bg2">
                    <a:lumMod val="50000"/>
                  </a:schemeClr>
                </a:solidFill>
              </a:rPr>
              <a:t> </a:t>
            </a:r>
          </a:p>
          <a:p>
            <a:pPr algn="r"/>
            <a:r>
              <a:rPr lang="fr-FR" b="1" dirty="0"/>
              <a:t> </a:t>
            </a:r>
            <a:r>
              <a:rPr lang="fr-FR" b="1" dirty="0">
                <a:solidFill>
                  <a:schemeClr val="bg2">
                    <a:lumMod val="50000"/>
                  </a:schemeClr>
                </a:solidFill>
              </a:rPr>
              <a:t> </a:t>
            </a:r>
          </a:p>
        </p:txBody>
      </p:sp>
    </p:spTree>
    <p:extLst>
      <p:ext uri="{BB962C8B-B14F-4D97-AF65-F5344CB8AC3E}">
        <p14:creationId xmlns:p14="http://schemas.microsoft.com/office/powerpoint/2010/main" val="3841504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741FEB-9CD5-D44F-9DF3-94673C552518}"/>
              </a:ext>
            </a:extLst>
          </p:cNvPr>
          <p:cNvSpPr>
            <a:spLocks noGrp="1"/>
          </p:cNvSpPr>
          <p:nvPr>
            <p:ph type="title"/>
          </p:nvPr>
        </p:nvSpPr>
        <p:spPr/>
        <p:txBody>
          <a:bodyPr/>
          <a:lstStyle/>
          <a:p>
            <a:r>
              <a:rPr lang="fr-FR" dirty="0"/>
              <a:t>Genre et Inclusion sociale – Définitions</a:t>
            </a:r>
          </a:p>
        </p:txBody>
      </p:sp>
      <p:sp>
        <p:nvSpPr>
          <p:cNvPr id="3" name="Content Placeholder 2">
            <a:extLst>
              <a:ext uri="{FF2B5EF4-FFF2-40B4-BE49-F238E27FC236}">
                <a16:creationId xmlns="" xmlns:a16="http://schemas.microsoft.com/office/drawing/2014/main" id="{312B1E83-AC52-C342-9BCC-F5A9449B0FAB}"/>
              </a:ext>
            </a:extLst>
          </p:cNvPr>
          <p:cNvSpPr>
            <a:spLocks noGrp="1"/>
          </p:cNvSpPr>
          <p:nvPr>
            <p:ph idx="1"/>
          </p:nvPr>
        </p:nvSpPr>
        <p:spPr>
          <a:xfrm>
            <a:off x="609599" y="1508164"/>
            <a:ext cx="11182597" cy="4975760"/>
          </a:xfrm>
        </p:spPr>
        <p:txBody>
          <a:bodyPr>
            <a:normAutofit fontScale="92500"/>
          </a:bodyPr>
          <a:lstStyle/>
          <a:p>
            <a:pPr marL="0" indent="0">
              <a:buNone/>
            </a:pPr>
            <a:r>
              <a:rPr lang="fr-FR" sz="2300" b="1" dirty="0"/>
              <a:t>Approche de genre </a:t>
            </a:r>
          </a:p>
          <a:p>
            <a:pPr marL="0" indent="0">
              <a:buNone/>
            </a:pPr>
            <a:r>
              <a:rPr lang="fr-FR" sz="2300" dirty="0"/>
              <a:t>Est une démarche qui permet de s’assurer que les femmes autant que les hommes participent aux bénéfices des efforts pour le développement et la croissance économique.</a:t>
            </a:r>
          </a:p>
          <a:p>
            <a:pPr marL="0" lvl="0" indent="0">
              <a:buNone/>
            </a:pPr>
            <a:endParaRPr lang="fr-FR" dirty="0"/>
          </a:p>
          <a:p>
            <a:pPr marL="0" lvl="0" indent="0">
              <a:buNone/>
            </a:pPr>
            <a:r>
              <a:rPr lang="fr-FR" b="1" dirty="0"/>
              <a:t>Inclusion sociale </a:t>
            </a:r>
          </a:p>
          <a:p>
            <a:pPr marL="0" indent="0">
              <a:buNone/>
            </a:pPr>
            <a:r>
              <a:rPr lang="fr-FR" sz="2300" dirty="0"/>
              <a:t>C’est le fait de garantir aux personnes les plus vulnérables l’accès aux droits sociaux et économiques de base garantis par les lois. </a:t>
            </a:r>
          </a:p>
          <a:p>
            <a:pPr marL="0" indent="0">
              <a:buNone/>
            </a:pPr>
            <a:endParaRPr lang="fr-FR" sz="2300" dirty="0"/>
          </a:p>
          <a:p>
            <a:pPr marL="0" indent="0">
              <a:buNone/>
            </a:pPr>
            <a:r>
              <a:rPr lang="fr-FR" sz="2300" b="1" dirty="0"/>
              <a:t>Exemples groupes vulnérables </a:t>
            </a:r>
          </a:p>
          <a:p>
            <a:pPr marL="0" indent="0">
              <a:buNone/>
            </a:pPr>
            <a:r>
              <a:rPr lang="fr-FR" sz="2300" dirty="0"/>
              <a:t>Femmes victimes de discriminations et de violences, Personnes à besoins spécifiques, Jeunes/Adolescents/Enfants, Personnes âgées, Analphabètes, Ruraux ou résidents des zones enclavées , Personnes économiquement démunies (les pauvres), etc. </a:t>
            </a:r>
          </a:p>
        </p:txBody>
      </p:sp>
    </p:spTree>
    <p:extLst>
      <p:ext uri="{BB962C8B-B14F-4D97-AF65-F5344CB8AC3E}">
        <p14:creationId xmlns:p14="http://schemas.microsoft.com/office/powerpoint/2010/main" val="28874878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fr-FR" dirty="0"/>
              <a:t>Stratégie régionale – Femmes en situation précaire </a:t>
            </a:r>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809931" y="792080"/>
            <a:ext cx="7620000" cy="5953106"/>
          </a:xfrm>
        </p:spPr>
        <p:txBody>
          <a:bodyPr>
            <a:noAutofit/>
          </a:bodyPr>
          <a:lstStyle/>
          <a:p>
            <a:pPr marL="0" indent="0">
              <a:buNone/>
            </a:pPr>
            <a:r>
              <a:rPr lang="fr-FR" sz="2800" spc="-100" dirty="0">
                <a:solidFill>
                  <a:schemeClr val="tx2"/>
                </a:solidFill>
                <a:latin typeface="+mj-lt"/>
                <a:ea typeface="+mj-ea"/>
                <a:cs typeface="+mj-cs"/>
              </a:rPr>
              <a:t>Objectifs à atteindre </a:t>
            </a:r>
          </a:p>
          <a:p>
            <a:r>
              <a:rPr lang="fr-FR" sz="1300" b="1" dirty="0"/>
              <a:t>Objectif N°1</a:t>
            </a:r>
            <a:r>
              <a:rPr lang="fr-FR" sz="1300" dirty="0"/>
              <a:t>: Lutter contre le mariage précoce et forcée</a:t>
            </a:r>
          </a:p>
          <a:p>
            <a:r>
              <a:rPr lang="fr-FR" sz="1300" b="1" dirty="0"/>
              <a:t>Objectif N°2</a:t>
            </a:r>
            <a:r>
              <a:rPr lang="fr-FR" sz="1300" dirty="0"/>
              <a:t>: Lutter contre les discriminations </a:t>
            </a:r>
          </a:p>
          <a:p>
            <a:r>
              <a:rPr lang="fr-FR" sz="1300" b="1" dirty="0"/>
              <a:t>Objectif N°3</a:t>
            </a:r>
            <a:r>
              <a:rPr lang="fr-FR" sz="1300" dirty="0"/>
              <a:t>: Promouvoir un modèle de masculinité positive </a:t>
            </a:r>
          </a:p>
          <a:p>
            <a:pPr marL="0" indent="0">
              <a:buNone/>
            </a:pPr>
            <a:endParaRPr lang="fr-FR" sz="1200" dirty="0"/>
          </a:p>
          <a:p>
            <a:pPr marL="0" indent="0">
              <a:buNone/>
            </a:pPr>
            <a:r>
              <a:rPr lang="fr-FR" sz="2800" spc="-100" dirty="0">
                <a:solidFill>
                  <a:schemeClr val="tx2"/>
                </a:solidFill>
                <a:latin typeface="+mj-lt"/>
                <a:ea typeface="+mj-ea"/>
                <a:cs typeface="+mj-cs"/>
              </a:rPr>
              <a:t>Actions proposées </a:t>
            </a:r>
          </a:p>
          <a:p>
            <a:pPr marL="0" lvl="0" indent="0">
              <a:buClr>
                <a:srgbClr val="93A299"/>
              </a:buClr>
              <a:buNone/>
            </a:pPr>
            <a:r>
              <a:rPr lang="fr-FR" sz="1300" b="1" dirty="0">
                <a:solidFill>
                  <a:srgbClr val="292934"/>
                </a:solidFill>
              </a:rPr>
              <a:t>A.1 : Mise en place d’un programme régional de lutte contre le mariage précoce et forcée</a:t>
            </a:r>
          </a:p>
          <a:p>
            <a:pPr marL="0" lvl="0" indent="0">
              <a:buClr>
                <a:srgbClr val="93A299"/>
              </a:buClr>
              <a:buNone/>
            </a:pPr>
            <a:r>
              <a:rPr lang="fr-FR" sz="1300" dirty="0">
                <a:solidFill>
                  <a:srgbClr val="292934"/>
                </a:solidFill>
              </a:rPr>
              <a:t>A.1.1: Compagnes de sensibilisation sur les dangers du mariage précoce auprès des familles et des tribunaux et de tout acteur intervenant</a:t>
            </a:r>
          </a:p>
          <a:p>
            <a:pPr marL="0" lvl="0" indent="0">
              <a:buClr>
                <a:srgbClr val="93A299"/>
              </a:buClr>
              <a:buNone/>
            </a:pPr>
            <a:r>
              <a:rPr lang="fr-FR" sz="1300" dirty="0">
                <a:solidFill>
                  <a:srgbClr val="292934"/>
                </a:solidFill>
              </a:rPr>
              <a:t>A.1.2: Compagnes de sensibilisations des jeunes filles sur leurs droits </a:t>
            </a:r>
          </a:p>
          <a:p>
            <a:pPr marL="0" lvl="0" indent="0">
              <a:buClr>
                <a:srgbClr val="93A299"/>
              </a:buClr>
              <a:buNone/>
            </a:pPr>
            <a:r>
              <a:rPr lang="fr-FR" sz="1300" dirty="0">
                <a:solidFill>
                  <a:srgbClr val="292934"/>
                </a:solidFill>
              </a:rPr>
              <a:t>A.1.3: Mettre en place un outil pour dénoncer un mariage précoce (N° vert, implication des autorités, intervention des OSC pour le réinsertion à l’école et la prise en charge…)</a:t>
            </a:r>
          </a:p>
          <a:p>
            <a:pPr marL="0" lvl="0" indent="0">
              <a:buClr>
                <a:srgbClr val="93A299"/>
              </a:buClr>
              <a:buNone/>
            </a:pPr>
            <a:endParaRPr lang="fr-FR" sz="600" dirty="0">
              <a:solidFill>
                <a:srgbClr val="292934"/>
              </a:solidFill>
            </a:endParaRPr>
          </a:p>
          <a:p>
            <a:pPr marL="0" lvl="0" indent="0">
              <a:buClr>
                <a:srgbClr val="93A299"/>
              </a:buClr>
              <a:buNone/>
            </a:pPr>
            <a:r>
              <a:rPr lang="fr-FR" sz="1300" b="1" dirty="0">
                <a:solidFill>
                  <a:srgbClr val="292934"/>
                </a:solidFill>
              </a:rPr>
              <a:t>A.2: Améliorer l’image de la femme de la RTTAH (Tangéroise, </a:t>
            </a:r>
            <a:r>
              <a:rPr lang="fr-FR" sz="1300" b="1" dirty="0" err="1">
                <a:solidFill>
                  <a:srgbClr val="292934"/>
                </a:solidFill>
              </a:rPr>
              <a:t>Rifie</a:t>
            </a:r>
            <a:r>
              <a:rPr lang="fr-FR" sz="1300" b="1" dirty="0">
                <a:solidFill>
                  <a:srgbClr val="292934"/>
                </a:solidFill>
              </a:rPr>
              <a:t>, </a:t>
            </a:r>
            <a:r>
              <a:rPr lang="fr-FR" sz="1300" b="1" dirty="0" err="1">
                <a:solidFill>
                  <a:srgbClr val="292934"/>
                </a:solidFill>
              </a:rPr>
              <a:t>Tétaounie</a:t>
            </a:r>
            <a:r>
              <a:rPr lang="fr-FR" sz="1300" b="1" dirty="0">
                <a:solidFill>
                  <a:srgbClr val="292934"/>
                </a:solidFill>
              </a:rPr>
              <a:t>, </a:t>
            </a:r>
            <a:r>
              <a:rPr lang="fr-FR" sz="1300" b="1" dirty="0" err="1">
                <a:solidFill>
                  <a:srgbClr val="292934"/>
                </a:solidFill>
              </a:rPr>
              <a:t>Chaounia</a:t>
            </a:r>
            <a:r>
              <a:rPr lang="fr-FR" sz="1300" b="1" dirty="0">
                <a:solidFill>
                  <a:srgbClr val="292934"/>
                </a:solidFill>
              </a:rPr>
              <a:t>, </a:t>
            </a:r>
            <a:r>
              <a:rPr lang="fr-FR" sz="1300" b="1" dirty="0" err="1">
                <a:solidFill>
                  <a:srgbClr val="292934"/>
                </a:solidFill>
              </a:rPr>
              <a:t>Ouezzania</a:t>
            </a:r>
            <a:r>
              <a:rPr lang="fr-FR" sz="1300" b="1" dirty="0">
                <a:solidFill>
                  <a:srgbClr val="292934"/>
                </a:solidFill>
              </a:rPr>
              <a:t>…)</a:t>
            </a:r>
          </a:p>
          <a:p>
            <a:pPr marL="0" lvl="0" indent="0">
              <a:buClr>
                <a:srgbClr val="93A299"/>
              </a:buClr>
              <a:buNone/>
            </a:pPr>
            <a:r>
              <a:rPr lang="fr-FR" sz="1300" dirty="0">
                <a:solidFill>
                  <a:srgbClr val="292934"/>
                </a:solidFill>
              </a:rPr>
              <a:t>A.2.1: Concevoir une image positive territorialisée de la femme du Nord </a:t>
            </a:r>
          </a:p>
          <a:p>
            <a:pPr marL="0" lvl="0" indent="0">
              <a:buClr>
                <a:srgbClr val="93A299"/>
              </a:buClr>
              <a:buNone/>
            </a:pPr>
            <a:r>
              <a:rPr lang="fr-FR" sz="1300" dirty="0">
                <a:solidFill>
                  <a:srgbClr val="292934"/>
                </a:solidFill>
              </a:rPr>
              <a:t>A.2.2 : Décerner des prix aux femmes de la RTTAH </a:t>
            </a:r>
            <a:r>
              <a:rPr lang="fr-FR" sz="1300" dirty="0" smtClean="0">
                <a:solidFill>
                  <a:srgbClr val="292934"/>
                </a:solidFill>
              </a:rPr>
              <a:t>représentant </a:t>
            </a:r>
            <a:r>
              <a:rPr lang="fr-FR" sz="1300" dirty="0">
                <a:solidFill>
                  <a:srgbClr val="292934"/>
                </a:solidFill>
              </a:rPr>
              <a:t>des « </a:t>
            </a:r>
            <a:r>
              <a:rPr lang="fr-FR" sz="1300" dirty="0" err="1">
                <a:solidFill>
                  <a:srgbClr val="292934"/>
                </a:solidFill>
              </a:rPr>
              <a:t>succes</a:t>
            </a:r>
            <a:r>
              <a:rPr lang="fr-FR" sz="1300" dirty="0">
                <a:solidFill>
                  <a:srgbClr val="292934"/>
                </a:solidFill>
              </a:rPr>
              <a:t> stories »</a:t>
            </a:r>
          </a:p>
          <a:p>
            <a:pPr marL="0" lvl="0" indent="0">
              <a:buClr>
                <a:srgbClr val="93A299"/>
              </a:buClr>
              <a:buNone/>
            </a:pPr>
            <a:r>
              <a:rPr lang="fr-FR" sz="1300" dirty="0">
                <a:solidFill>
                  <a:srgbClr val="292934"/>
                </a:solidFill>
              </a:rPr>
              <a:t>A.2.3:  Elaborer un partenariat avec les médias régionaux pour améliorer l’image de la femme du Nord </a:t>
            </a:r>
          </a:p>
          <a:p>
            <a:pPr marL="0" lvl="0" indent="0">
              <a:buClr>
                <a:srgbClr val="93A299"/>
              </a:buClr>
              <a:buNone/>
            </a:pPr>
            <a:endParaRPr lang="fr-FR" sz="600" dirty="0">
              <a:solidFill>
                <a:srgbClr val="292934"/>
              </a:solidFill>
            </a:endParaRPr>
          </a:p>
          <a:p>
            <a:pPr marL="0" lvl="0" indent="0">
              <a:buClr>
                <a:srgbClr val="93A299"/>
              </a:buClr>
              <a:buNone/>
            </a:pPr>
            <a:r>
              <a:rPr lang="fr-FR" sz="1300" b="1" dirty="0">
                <a:solidFill>
                  <a:srgbClr val="292934"/>
                </a:solidFill>
              </a:rPr>
              <a:t>A.3: Conception et sensibilisation autour d’un modèle de masculinité positive</a:t>
            </a:r>
          </a:p>
          <a:p>
            <a:pPr marL="0" lvl="0" indent="0">
              <a:buClr>
                <a:srgbClr val="93A299"/>
              </a:buClr>
              <a:buNone/>
            </a:pPr>
            <a:r>
              <a:rPr lang="fr-FR" sz="1300" dirty="0">
                <a:solidFill>
                  <a:srgbClr val="292934"/>
                </a:solidFill>
              </a:rPr>
              <a:t>A.3.1: Mise en place du modèle par un prestataire spécialisé </a:t>
            </a:r>
          </a:p>
          <a:p>
            <a:pPr marL="0" indent="0">
              <a:buClr>
                <a:srgbClr val="93A299"/>
              </a:buClr>
              <a:buNone/>
            </a:pPr>
            <a:r>
              <a:rPr lang="fr-FR" sz="1300" dirty="0">
                <a:solidFill>
                  <a:srgbClr val="292934"/>
                </a:solidFill>
              </a:rPr>
              <a:t>A.3.2 : Elaborer un partenariat avec les médias régionaux pour </a:t>
            </a:r>
            <a:r>
              <a:rPr lang="fr-FR" sz="1300" dirty="0" smtClean="0">
                <a:solidFill>
                  <a:srgbClr val="292934"/>
                </a:solidFill>
              </a:rPr>
              <a:t>médiatiser ce modèle </a:t>
            </a:r>
            <a:endParaRPr lang="fr-FR" sz="1300" dirty="0">
              <a:solidFill>
                <a:srgbClr val="292934"/>
              </a:solidFill>
            </a:endParaRPr>
          </a:p>
          <a:p>
            <a:pPr marL="0" lvl="0" indent="0">
              <a:buClr>
                <a:srgbClr val="93A299"/>
              </a:buClr>
              <a:buNone/>
            </a:pPr>
            <a:endParaRPr lang="fr-FR" sz="1200" dirty="0">
              <a:solidFill>
                <a:srgbClr val="292934"/>
              </a:solidFill>
            </a:endParaRPr>
          </a:p>
        </p:txBody>
      </p:sp>
      <p:sp>
        <p:nvSpPr>
          <p:cNvPr id="4" name="Espace réservé du texte 3"/>
          <p:cNvSpPr>
            <a:spLocks noGrp="1"/>
          </p:cNvSpPr>
          <p:nvPr>
            <p:ph type="body" sz="half" idx="2"/>
          </p:nvPr>
        </p:nvSpPr>
        <p:spPr/>
        <p:txBody>
          <a:bodyPr>
            <a:normAutofit fontScale="70000" lnSpcReduction="20000"/>
          </a:bodyPr>
          <a:lstStyle/>
          <a:p>
            <a:r>
              <a:rPr lang="fr-FR" sz="2900" b="1" dirty="0"/>
              <a:t>Axe stratégique N° 4 : Inclusion sociale </a:t>
            </a:r>
          </a:p>
          <a:p>
            <a:endParaRPr lang="fr-FR" sz="4400" b="1" dirty="0"/>
          </a:p>
          <a:p>
            <a:endParaRPr lang="fr-FR" sz="4400" b="1" dirty="0">
              <a:solidFill>
                <a:schemeClr val="bg2">
                  <a:lumMod val="50000"/>
                </a:schemeClr>
              </a:solidFill>
            </a:endParaRPr>
          </a:p>
          <a:p>
            <a:endParaRPr lang="fr-FR" sz="4400" b="1" dirty="0">
              <a:solidFill>
                <a:schemeClr val="bg2">
                  <a:lumMod val="50000"/>
                </a:schemeClr>
              </a:solidFill>
            </a:endParaRPr>
          </a:p>
          <a:p>
            <a:endParaRPr lang="fr-FR" sz="4400" b="1" dirty="0">
              <a:solidFill>
                <a:schemeClr val="bg2">
                  <a:lumMod val="50000"/>
                </a:schemeClr>
              </a:solidFill>
            </a:endParaRPr>
          </a:p>
          <a:p>
            <a:endParaRPr lang="fr-FR" sz="4400" b="1" dirty="0">
              <a:solidFill>
                <a:schemeClr val="bg2">
                  <a:lumMod val="50000"/>
                </a:schemeClr>
              </a:solidFill>
            </a:endParaRPr>
          </a:p>
          <a:p>
            <a:endParaRPr lang="fr-FR" sz="4400"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a:t> </a:t>
            </a:r>
            <a:r>
              <a:rPr lang="fr-FR" b="1" dirty="0">
                <a:solidFill>
                  <a:schemeClr val="bg2">
                    <a:lumMod val="50000"/>
                  </a:schemeClr>
                </a:solidFill>
              </a:rPr>
              <a:t> </a:t>
            </a:r>
          </a:p>
        </p:txBody>
      </p:sp>
    </p:spTree>
    <p:extLst>
      <p:ext uri="{BB962C8B-B14F-4D97-AF65-F5344CB8AC3E}">
        <p14:creationId xmlns:p14="http://schemas.microsoft.com/office/powerpoint/2010/main" val="800081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fr-FR" dirty="0"/>
              <a:t>Stratégie régionale – Femmes en situation précaire </a:t>
            </a:r>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841463" y="792080"/>
            <a:ext cx="7620000" cy="5366982"/>
          </a:xfrm>
        </p:spPr>
        <p:txBody>
          <a:bodyPr>
            <a:noAutofit/>
          </a:bodyPr>
          <a:lstStyle/>
          <a:p>
            <a:pPr marL="0" indent="0">
              <a:buNone/>
            </a:pPr>
            <a:r>
              <a:rPr lang="fr-FR" sz="2800" spc="-100" dirty="0">
                <a:solidFill>
                  <a:schemeClr val="tx2"/>
                </a:solidFill>
                <a:latin typeface="+mj-lt"/>
                <a:ea typeface="+mj-ea"/>
                <a:cs typeface="+mj-cs"/>
              </a:rPr>
              <a:t>Objectifs à atteindre </a:t>
            </a:r>
          </a:p>
          <a:p>
            <a:r>
              <a:rPr lang="fr-FR" sz="1300" b="1" dirty="0"/>
              <a:t>Objectif N°1</a:t>
            </a:r>
            <a:r>
              <a:rPr lang="fr-FR" sz="1300" dirty="0"/>
              <a:t>: Renforcer les Instances de l'Equité, de l'Egalité des Chances et de l’Approche Genre (IEECAG) au niveau de l’ensemble des communes de la RTTAH</a:t>
            </a:r>
          </a:p>
          <a:p>
            <a:r>
              <a:rPr lang="fr-FR" sz="1300" b="1" dirty="0"/>
              <a:t>Objectif N°2</a:t>
            </a:r>
            <a:r>
              <a:rPr lang="fr-FR" sz="1300" dirty="0"/>
              <a:t>: Renforcer les mécanismes de coordination autour de la question  du genre et de d’égalité des chances au niveau de la RTTAH</a:t>
            </a:r>
          </a:p>
          <a:p>
            <a:r>
              <a:rPr lang="fr-FR" sz="1300" b="1" dirty="0"/>
              <a:t>Objectif N°3</a:t>
            </a:r>
            <a:r>
              <a:rPr lang="fr-FR" sz="1300" dirty="0"/>
              <a:t>: Suivi de la mise en œuvre du plan gouvernemental ICRAM</a:t>
            </a:r>
          </a:p>
          <a:p>
            <a:pPr marL="0" indent="0">
              <a:buNone/>
            </a:pPr>
            <a:endParaRPr lang="fr-FR" sz="1200" dirty="0"/>
          </a:p>
          <a:p>
            <a:pPr marL="0" indent="0">
              <a:buNone/>
            </a:pPr>
            <a:r>
              <a:rPr lang="fr-FR" sz="2800" spc="-100" dirty="0">
                <a:solidFill>
                  <a:schemeClr val="tx2"/>
                </a:solidFill>
                <a:latin typeface="+mj-lt"/>
                <a:ea typeface="+mj-ea"/>
                <a:cs typeface="+mj-cs"/>
              </a:rPr>
              <a:t>Actions proposées </a:t>
            </a:r>
          </a:p>
          <a:p>
            <a:pPr marL="0" indent="0">
              <a:buNone/>
            </a:pPr>
            <a:r>
              <a:rPr lang="fr-FR" sz="1300" b="1" dirty="0"/>
              <a:t>A.1 : Renforcement des capacités des membres de l’IEECAG au niveau de la RTTAH</a:t>
            </a:r>
          </a:p>
          <a:p>
            <a:pPr marL="0" indent="0">
              <a:buNone/>
            </a:pPr>
            <a:r>
              <a:rPr lang="fr-FR" sz="1300" dirty="0"/>
              <a:t>A.1.1: Etablir un diagnostic des besoins en RC des IEECAG </a:t>
            </a:r>
          </a:p>
          <a:p>
            <a:pPr marL="0" indent="0">
              <a:buNone/>
            </a:pPr>
            <a:r>
              <a:rPr lang="fr-FR" sz="1300" dirty="0"/>
              <a:t>A.1.2: Mettre en place le plan de renforcement des capacités </a:t>
            </a:r>
          </a:p>
          <a:p>
            <a:pPr marL="0" indent="0">
              <a:buNone/>
            </a:pPr>
            <a:endParaRPr lang="fr-FR" sz="1300" dirty="0"/>
          </a:p>
          <a:p>
            <a:pPr marL="0" indent="0">
              <a:buNone/>
            </a:pPr>
            <a:r>
              <a:rPr lang="fr-FR" sz="1300" b="1" dirty="0"/>
              <a:t>A.2 : Mise en place d’un mécanisme de coordination en lien avec le genre et de d’égalité des chances </a:t>
            </a:r>
          </a:p>
          <a:p>
            <a:pPr marL="0" indent="0">
              <a:buNone/>
            </a:pPr>
            <a:r>
              <a:rPr lang="fr-FR" sz="1300" dirty="0"/>
              <a:t>A.2.1: Renforcer l’Instances de l'Equité, de l'Egalité des Chances et de l’Approche Genre (IEECAG) au niveau de du CR</a:t>
            </a:r>
          </a:p>
          <a:p>
            <a:pPr marL="0" indent="0">
              <a:buNone/>
            </a:pPr>
            <a:r>
              <a:rPr lang="fr-FR" sz="1300" dirty="0"/>
              <a:t>A.2.2: Coordination avec le MSFFDS impliquant ses organismes de coordination à savoir l’EN et l’ADS en plus des OSC œuvrant dans le domaine du genre et de l’égalité des chances</a:t>
            </a:r>
          </a:p>
          <a:p>
            <a:pPr marL="0" indent="0">
              <a:buNone/>
            </a:pPr>
            <a:endParaRPr lang="fr-FR" sz="1200" b="1" dirty="0"/>
          </a:p>
        </p:txBody>
      </p:sp>
      <p:sp>
        <p:nvSpPr>
          <p:cNvPr id="4" name="Espace réservé du texte 3"/>
          <p:cNvSpPr>
            <a:spLocks noGrp="1"/>
          </p:cNvSpPr>
          <p:nvPr>
            <p:ph type="body" sz="half" idx="2"/>
          </p:nvPr>
        </p:nvSpPr>
        <p:spPr/>
        <p:txBody>
          <a:bodyPr>
            <a:normAutofit/>
          </a:bodyPr>
          <a:lstStyle/>
          <a:p>
            <a:r>
              <a:rPr lang="fr-FR" sz="1600" b="1" dirty="0"/>
              <a:t>Axe stratégique N° 5 : Mécanismes de coordination sur la question du l’égalité </a:t>
            </a:r>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a:t> </a:t>
            </a:r>
            <a:r>
              <a:rPr lang="fr-FR" b="1" dirty="0">
                <a:solidFill>
                  <a:schemeClr val="bg2">
                    <a:lumMod val="50000"/>
                  </a:schemeClr>
                </a:solidFill>
              </a:rPr>
              <a:t> </a:t>
            </a:r>
          </a:p>
        </p:txBody>
      </p:sp>
    </p:spTree>
    <p:extLst>
      <p:ext uri="{BB962C8B-B14F-4D97-AF65-F5344CB8AC3E}">
        <p14:creationId xmlns:p14="http://schemas.microsoft.com/office/powerpoint/2010/main" val="15989819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fr-FR" dirty="0"/>
              <a:t>Mesures Transversales</a:t>
            </a:r>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946566" y="1579418"/>
            <a:ext cx="7620000" cy="3289466"/>
          </a:xfrm>
        </p:spPr>
        <p:txBody>
          <a:bodyPr>
            <a:noAutofit/>
          </a:bodyPr>
          <a:lstStyle/>
          <a:p>
            <a:pPr marL="0" indent="0">
              <a:buNone/>
            </a:pPr>
            <a:r>
              <a:rPr lang="fr-FR" sz="2000" spc="-100" dirty="0">
                <a:solidFill>
                  <a:schemeClr val="tx2"/>
                </a:solidFill>
                <a:latin typeface="+mj-lt"/>
                <a:ea typeface="+mj-ea"/>
                <a:cs typeface="+mj-cs"/>
              </a:rPr>
              <a:t>Mesure N°1: </a:t>
            </a:r>
          </a:p>
          <a:p>
            <a:pPr marL="0" indent="0">
              <a:buNone/>
            </a:pPr>
            <a:r>
              <a:rPr lang="fr-FR" sz="1200" dirty="0"/>
              <a:t>La mise en place d’un </a:t>
            </a:r>
            <a:r>
              <a:rPr lang="fr-FR" sz="1200" b="1" dirty="0"/>
              <a:t>observatoire régional de veille et de l’innovation sociale </a:t>
            </a:r>
            <a:r>
              <a:rPr lang="fr-FR" sz="1200" dirty="0"/>
              <a:t>qui prendra en charge l’élaboration de l’ensemble des études, données, et enquêtes relatives aux groupes sociaux marginalisés </a:t>
            </a:r>
            <a:endParaRPr lang="fr-FR" sz="1200" spc="-100" dirty="0">
              <a:solidFill>
                <a:schemeClr val="tx2"/>
              </a:solidFill>
            </a:endParaRPr>
          </a:p>
          <a:p>
            <a:pPr marL="0" indent="0">
              <a:buNone/>
            </a:pPr>
            <a:r>
              <a:rPr lang="fr-FR" sz="2000" spc="-100" dirty="0">
                <a:solidFill>
                  <a:schemeClr val="tx2"/>
                </a:solidFill>
                <a:latin typeface="+mj-lt"/>
                <a:ea typeface="+mj-ea"/>
                <a:cs typeface="+mj-cs"/>
              </a:rPr>
              <a:t>Mesure N°2: </a:t>
            </a:r>
          </a:p>
          <a:p>
            <a:pPr marL="0" indent="0">
              <a:buNone/>
            </a:pPr>
            <a:r>
              <a:rPr lang="fr-FR" sz="1200" dirty="0"/>
              <a:t>L’élaboration d’un plan de </a:t>
            </a:r>
            <a:r>
              <a:rPr lang="fr-FR" sz="1200" b="1" dirty="0"/>
              <a:t>renforcement des capacités </a:t>
            </a:r>
            <a:r>
              <a:rPr lang="fr-FR" sz="1200" dirty="0"/>
              <a:t>des élus et cadres de l’AREP relatif au genre et inclusion sociale, approche Droits de l’Homme, dispositifs légaux et institutionnels …etc. </a:t>
            </a:r>
          </a:p>
          <a:p>
            <a:pPr marL="0" indent="0">
              <a:buNone/>
            </a:pPr>
            <a:r>
              <a:rPr lang="fr-FR" sz="2000" spc="-100" dirty="0">
                <a:solidFill>
                  <a:schemeClr val="tx2"/>
                </a:solidFill>
                <a:latin typeface="+mj-lt"/>
                <a:ea typeface="+mj-ea"/>
                <a:cs typeface="+mj-cs"/>
              </a:rPr>
              <a:t>Mesure N°3: </a:t>
            </a:r>
          </a:p>
          <a:p>
            <a:pPr marL="0" indent="0">
              <a:buNone/>
            </a:pPr>
            <a:r>
              <a:rPr lang="fr-FR" sz="1200" dirty="0"/>
              <a:t>Mise en place </a:t>
            </a:r>
            <a:r>
              <a:rPr lang="fr-FR" sz="1200" b="1" dirty="0"/>
              <a:t>d’un comité mixte élus et cadres </a:t>
            </a:r>
            <a:r>
              <a:rPr lang="fr-FR" sz="1200" dirty="0"/>
              <a:t>de l’AREP qui assurera le suivi des politiques nationales, et la coordination avec les partenaires et le dialogue avec la société civile pour les trois domaines d’interventions</a:t>
            </a:r>
          </a:p>
        </p:txBody>
      </p:sp>
      <p:sp>
        <p:nvSpPr>
          <p:cNvPr id="4" name="Espace réservé du texte 3"/>
          <p:cNvSpPr>
            <a:spLocks noGrp="1"/>
          </p:cNvSpPr>
          <p:nvPr>
            <p:ph type="body" sz="half" idx="2"/>
          </p:nvPr>
        </p:nvSpPr>
        <p:spPr/>
        <p:txBody>
          <a:bodyPr>
            <a:normAutofit/>
          </a:bodyPr>
          <a:lstStyle/>
          <a:p>
            <a:endParaRPr lang="fr-FR" sz="1600" b="1" dirty="0"/>
          </a:p>
          <a:p>
            <a:endParaRPr lang="fr-FR" b="1" dirty="0">
              <a:solidFill>
                <a:schemeClr val="bg2">
                  <a:lumMod val="50000"/>
                </a:schemeClr>
              </a:solidFill>
            </a:endParaRPr>
          </a:p>
          <a:p>
            <a:r>
              <a:rPr lang="fr-FR" b="1" dirty="0">
                <a:solidFill>
                  <a:schemeClr val="bg2">
                    <a:lumMod val="50000"/>
                  </a:schemeClr>
                </a:solidFill>
              </a:rPr>
              <a:t>Liées à l’organisationnel </a:t>
            </a: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a:t> </a:t>
            </a:r>
            <a:r>
              <a:rPr lang="fr-FR" b="1" dirty="0">
                <a:solidFill>
                  <a:schemeClr val="bg2">
                    <a:lumMod val="50000"/>
                  </a:schemeClr>
                </a:solidFill>
              </a:rPr>
              <a:t> </a:t>
            </a:r>
          </a:p>
        </p:txBody>
      </p:sp>
    </p:spTree>
    <p:extLst>
      <p:ext uri="{BB962C8B-B14F-4D97-AF65-F5344CB8AC3E}">
        <p14:creationId xmlns:p14="http://schemas.microsoft.com/office/powerpoint/2010/main" val="11067826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fr-FR" dirty="0"/>
              <a:t>Mesures Transversales</a:t>
            </a:r>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946566" y="830798"/>
            <a:ext cx="7620000" cy="5653129"/>
          </a:xfrm>
        </p:spPr>
        <p:txBody>
          <a:bodyPr>
            <a:noAutofit/>
          </a:bodyPr>
          <a:lstStyle/>
          <a:p>
            <a:pPr marL="0" indent="0">
              <a:buNone/>
            </a:pPr>
            <a:r>
              <a:rPr lang="fr-FR" sz="2000" spc="-100" dirty="0">
                <a:solidFill>
                  <a:schemeClr val="tx2"/>
                </a:solidFill>
                <a:latin typeface="+mj-lt"/>
                <a:ea typeface="+mj-ea"/>
                <a:cs typeface="+mj-cs"/>
              </a:rPr>
              <a:t>Mesure N°4: </a:t>
            </a:r>
          </a:p>
          <a:p>
            <a:pPr marL="0" indent="0">
              <a:buNone/>
            </a:pPr>
            <a:r>
              <a:rPr lang="fr-FR" sz="1200" dirty="0"/>
              <a:t>Mise en place d’un </a:t>
            </a:r>
            <a:r>
              <a:rPr lang="fr-FR" sz="1200" b="1" dirty="0"/>
              <a:t>référentiel </a:t>
            </a:r>
            <a:r>
              <a:rPr lang="fr-FR" sz="1200" dirty="0"/>
              <a:t>de prise en charge psychosociale  et d’accompagnement de proximité des personnes vulnérables à mettre à disposition de l’ensemble des acteurs régionaux plus spécialement les acteurs publics et les associations gestionnaires des centres de services aux personnes vulnérables.  </a:t>
            </a:r>
          </a:p>
          <a:p>
            <a:pPr marL="0" indent="0">
              <a:buNone/>
            </a:pPr>
            <a:r>
              <a:rPr lang="fr-FR" sz="2000" spc="-100" dirty="0">
                <a:solidFill>
                  <a:schemeClr val="tx2"/>
                </a:solidFill>
                <a:latin typeface="+mj-lt"/>
                <a:ea typeface="+mj-ea"/>
                <a:cs typeface="+mj-cs"/>
              </a:rPr>
              <a:t>Mesure N°5:</a:t>
            </a:r>
          </a:p>
          <a:p>
            <a:pPr marL="0" indent="0">
              <a:buNone/>
            </a:pPr>
            <a:r>
              <a:rPr lang="fr-FR" sz="1200" dirty="0"/>
              <a:t>Organisation d’un </a:t>
            </a:r>
            <a:r>
              <a:rPr lang="fr-FR" sz="1200" b="1" dirty="0"/>
              <a:t>forum régional de l’emploi </a:t>
            </a:r>
            <a:r>
              <a:rPr lang="fr-FR" sz="1200" dirty="0"/>
              <a:t>au profit des PSH et des migrants et réfugiés</a:t>
            </a:r>
          </a:p>
          <a:p>
            <a:pPr marL="0" indent="0">
              <a:buNone/>
            </a:pPr>
            <a:r>
              <a:rPr lang="fr-FR" sz="2000" spc="-100" dirty="0">
                <a:solidFill>
                  <a:schemeClr val="tx2"/>
                </a:solidFill>
                <a:latin typeface="+mj-lt"/>
                <a:ea typeface="+mj-ea"/>
                <a:cs typeface="+mj-cs"/>
              </a:rPr>
              <a:t>Mesure N°6: </a:t>
            </a:r>
          </a:p>
          <a:p>
            <a:pPr marL="0" indent="0">
              <a:buNone/>
            </a:pPr>
            <a:r>
              <a:rPr lang="fr-FR" sz="1200" dirty="0"/>
              <a:t>Construction d’un </a:t>
            </a:r>
            <a:r>
              <a:rPr lang="fr-FR" sz="1200" b="1" dirty="0"/>
              <a:t>marché solidaire </a:t>
            </a:r>
            <a:r>
              <a:rPr lang="fr-FR" sz="1200" dirty="0"/>
              <a:t>au niveau de la ville de Tanger pour assurer un espace permanent de vente au profit des coopératives, entreprises sociales et produits des groupes vulnérables, etc. </a:t>
            </a:r>
          </a:p>
          <a:p>
            <a:pPr marL="0" indent="0">
              <a:buNone/>
            </a:pPr>
            <a:r>
              <a:rPr lang="fr-FR" sz="2000" spc="-100" dirty="0">
                <a:solidFill>
                  <a:schemeClr val="tx2"/>
                </a:solidFill>
                <a:latin typeface="+mj-lt"/>
                <a:ea typeface="+mj-ea"/>
                <a:cs typeface="+mj-cs"/>
              </a:rPr>
              <a:t>Mesure N°7:</a:t>
            </a:r>
          </a:p>
          <a:p>
            <a:pPr marL="0" indent="0">
              <a:buNone/>
            </a:pPr>
            <a:r>
              <a:rPr lang="fr-FR" sz="1200" dirty="0"/>
              <a:t>Célébration des </a:t>
            </a:r>
            <a:r>
              <a:rPr lang="fr-FR" sz="1200" b="1" dirty="0"/>
              <a:t>journées nationales et internationales </a:t>
            </a:r>
            <a:r>
              <a:rPr lang="fr-FR" sz="1200" dirty="0"/>
              <a:t>(Migration, Femme, PSH, protection de l’enfant…  ) appuyées par un plan de communication </a:t>
            </a:r>
          </a:p>
          <a:p>
            <a:pPr marL="0" indent="0">
              <a:buNone/>
            </a:pPr>
            <a:r>
              <a:rPr lang="fr-FR" sz="2000" spc="-100" dirty="0">
                <a:solidFill>
                  <a:schemeClr val="tx2"/>
                </a:solidFill>
                <a:latin typeface="+mj-lt"/>
                <a:ea typeface="+mj-ea"/>
                <a:cs typeface="+mj-cs"/>
              </a:rPr>
              <a:t>Mesure N°8: </a:t>
            </a:r>
          </a:p>
          <a:p>
            <a:pPr marL="0" indent="0">
              <a:buNone/>
            </a:pPr>
            <a:r>
              <a:rPr lang="fr-FR" sz="1200" dirty="0"/>
              <a:t>Mise en place du </a:t>
            </a:r>
            <a:r>
              <a:rPr lang="fr-FR" sz="1200" b="1" dirty="0"/>
              <a:t>« Label Association Solidarité »  </a:t>
            </a:r>
            <a:r>
              <a:rPr lang="fr-FR" sz="1200" dirty="0"/>
              <a:t>sur la base de critères tels que la qualité des services offerts aux personnes vulnérables, la gestion rigoureuse des services, le nombre des personnes prises en charge, la transparence financière </a:t>
            </a:r>
            <a:r>
              <a:rPr lang="fr-FR" sz="1200" dirty="0" err="1"/>
              <a:t>etc</a:t>
            </a:r>
            <a:endParaRPr lang="fr-FR" sz="1200" dirty="0"/>
          </a:p>
          <a:p>
            <a:pPr marL="0" indent="0">
              <a:buNone/>
            </a:pPr>
            <a:r>
              <a:rPr lang="fr-FR" sz="2000" spc="-100" dirty="0">
                <a:solidFill>
                  <a:schemeClr val="tx2"/>
                </a:solidFill>
                <a:latin typeface="+mj-lt"/>
                <a:ea typeface="+mj-ea"/>
                <a:cs typeface="+mj-cs"/>
              </a:rPr>
              <a:t>Mesure N°9: </a:t>
            </a:r>
          </a:p>
          <a:p>
            <a:pPr marL="0" indent="0">
              <a:buNone/>
            </a:pPr>
            <a:r>
              <a:rPr lang="fr-FR" sz="1200" dirty="0"/>
              <a:t>Implication des </a:t>
            </a:r>
            <a:r>
              <a:rPr lang="fr-FR" sz="1200" b="1" dirty="0"/>
              <a:t>médias </a:t>
            </a:r>
            <a:r>
              <a:rPr lang="fr-FR" sz="1200" dirty="0"/>
              <a:t>dans la mise en œuvre de la stratégie spécialement en lien avec les compagnes de sensibilisation et d’information des citoyens et l’ouverture des débats publics régionaux portés ou impliquant le CR</a:t>
            </a:r>
          </a:p>
        </p:txBody>
      </p:sp>
      <p:sp>
        <p:nvSpPr>
          <p:cNvPr id="4" name="Espace réservé du texte 3"/>
          <p:cNvSpPr>
            <a:spLocks noGrp="1"/>
          </p:cNvSpPr>
          <p:nvPr>
            <p:ph type="body" sz="half" idx="2"/>
          </p:nvPr>
        </p:nvSpPr>
        <p:spPr/>
        <p:txBody>
          <a:bodyPr>
            <a:normAutofit/>
          </a:bodyPr>
          <a:lstStyle/>
          <a:p>
            <a:endParaRPr lang="fr-FR" sz="1600" b="1" dirty="0"/>
          </a:p>
          <a:p>
            <a:endParaRPr lang="fr-FR" b="1" dirty="0">
              <a:solidFill>
                <a:schemeClr val="bg2">
                  <a:lumMod val="50000"/>
                </a:schemeClr>
              </a:solidFill>
            </a:endParaRPr>
          </a:p>
          <a:p>
            <a:r>
              <a:rPr lang="fr-FR" b="1" dirty="0">
                <a:solidFill>
                  <a:schemeClr val="bg2">
                    <a:lumMod val="50000"/>
                  </a:schemeClr>
                </a:solidFill>
              </a:rPr>
              <a:t>Liées à la mise en œuvre des activités </a:t>
            </a: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a:t> </a:t>
            </a:r>
            <a:r>
              <a:rPr lang="fr-FR" b="1" dirty="0">
                <a:solidFill>
                  <a:schemeClr val="bg2">
                    <a:lumMod val="50000"/>
                  </a:schemeClr>
                </a:solidFill>
              </a:rPr>
              <a:t> </a:t>
            </a:r>
          </a:p>
        </p:txBody>
      </p:sp>
    </p:spTree>
    <p:extLst>
      <p:ext uri="{BB962C8B-B14F-4D97-AF65-F5344CB8AC3E}">
        <p14:creationId xmlns:p14="http://schemas.microsoft.com/office/powerpoint/2010/main" val="24011422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fr-FR" dirty="0"/>
              <a:t>Cartographie des acteurs </a:t>
            </a:r>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946566" y="656492"/>
            <a:ext cx="7620000" cy="5978770"/>
          </a:xfrm>
        </p:spPr>
        <p:txBody>
          <a:bodyPr>
            <a:noAutofit/>
          </a:bodyPr>
          <a:lstStyle/>
          <a:p>
            <a:pPr marL="0" indent="0">
              <a:buNone/>
            </a:pPr>
            <a:r>
              <a:rPr lang="fr-FR" sz="2000" spc="-100" dirty="0">
                <a:solidFill>
                  <a:schemeClr val="tx2"/>
                </a:solidFill>
                <a:latin typeface="+mj-lt"/>
                <a:ea typeface="+mj-ea"/>
                <a:cs typeface="+mj-cs"/>
              </a:rPr>
              <a:t>Direction Régionale de la Santé </a:t>
            </a:r>
          </a:p>
          <a:p>
            <a:pPr marL="0" indent="0">
              <a:buNone/>
            </a:pPr>
            <a:r>
              <a:rPr lang="fr-FR" sz="1400" b="1" dirty="0" smtClean="0">
                <a:solidFill>
                  <a:srgbClr val="C00000"/>
                </a:solidFill>
              </a:rPr>
              <a:t>Partenaire de priorité N°1</a:t>
            </a:r>
          </a:p>
          <a:p>
            <a:pPr marL="0" indent="0">
              <a:buNone/>
            </a:pPr>
            <a:r>
              <a:rPr lang="fr-FR" sz="1400" dirty="0" smtClean="0"/>
              <a:t>Dispose </a:t>
            </a:r>
            <a:r>
              <a:rPr lang="fr-FR" sz="1400" dirty="0"/>
              <a:t>de </a:t>
            </a:r>
            <a:r>
              <a:rPr lang="fr-FR" sz="1400" b="1" dirty="0"/>
              <a:t>référentiels et de procédures normalisées de l’OMS</a:t>
            </a:r>
          </a:p>
          <a:p>
            <a:pPr marL="0" indent="0">
              <a:buNone/>
            </a:pPr>
            <a:r>
              <a:rPr lang="fr-FR" sz="1400" dirty="0" smtClean="0"/>
              <a:t>Un sérieux problème de </a:t>
            </a:r>
            <a:r>
              <a:rPr lang="fr-FR" sz="1400" b="1" dirty="0" smtClean="0"/>
              <a:t>ressources </a:t>
            </a:r>
            <a:r>
              <a:rPr lang="fr-FR" sz="1400" b="1" dirty="0"/>
              <a:t>matérielles et humaines</a:t>
            </a:r>
          </a:p>
          <a:p>
            <a:pPr marL="0" indent="0">
              <a:buNone/>
            </a:pPr>
            <a:r>
              <a:rPr lang="fr-FR" sz="1400" dirty="0"/>
              <a:t>Le plus important problème est la </a:t>
            </a:r>
            <a:r>
              <a:rPr lang="fr-FR" sz="1400" b="1" dirty="0"/>
              <a:t>désertification médicale </a:t>
            </a:r>
          </a:p>
          <a:p>
            <a:pPr marL="0" indent="0">
              <a:buNone/>
            </a:pPr>
            <a:r>
              <a:rPr lang="fr-FR" sz="1400" dirty="0"/>
              <a:t>Pour garantir la qualité des soins: </a:t>
            </a:r>
          </a:p>
          <a:p>
            <a:pPr>
              <a:buFontTx/>
              <a:buChar char="-"/>
            </a:pPr>
            <a:r>
              <a:rPr lang="fr-FR" sz="1400" dirty="0"/>
              <a:t>Investir dans la capités d’accueil , les équipements et la dotation en fournitures médicales </a:t>
            </a:r>
          </a:p>
          <a:p>
            <a:pPr>
              <a:buFontTx/>
              <a:buChar char="-"/>
            </a:pPr>
            <a:r>
              <a:rPr lang="fr-FR" sz="1400" dirty="0"/>
              <a:t>Trouver une solution à la désertification du personnel par la motivation et les avantages personnels et professionnels</a:t>
            </a:r>
          </a:p>
          <a:p>
            <a:pPr>
              <a:buFontTx/>
              <a:buChar char="-"/>
            </a:pPr>
            <a:r>
              <a:rPr lang="fr-FR" sz="1400" dirty="0"/>
              <a:t> Palier à la crise du « métier du personnel de santé  » qui s’aggrave par la confrontation sociale avec le peu de moyens dont ils disposent</a:t>
            </a:r>
          </a:p>
          <a:p>
            <a:pPr marL="0" lvl="0" indent="0">
              <a:buClr>
                <a:srgbClr val="93A299"/>
              </a:buClr>
              <a:buNone/>
            </a:pPr>
            <a:r>
              <a:rPr lang="fr-FR" sz="2400" spc="-100" dirty="0">
                <a:solidFill>
                  <a:srgbClr val="D2533C"/>
                </a:solidFill>
                <a:latin typeface="Book Antiqua"/>
              </a:rPr>
              <a:t>Entraide Nationale</a:t>
            </a:r>
          </a:p>
          <a:p>
            <a:pPr marL="0" lvl="0" indent="0">
              <a:buClr>
                <a:srgbClr val="93A299"/>
              </a:buClr>
              <a:buNone/>
            </a:pPr>
            <a:r>
              <a:rPr lang="fr-FR" sz="1400" b="1" dirty="0">
                <a:solidFill>
                  <a:srgbClr val="C00000"/>
                </a:solidFill>
              </a:rPr>
              <a:t>Partenaire de priorité N°2</a:t>
            </a:r>
          </a:p>
          <a:p>
            <a:pPr marL="0" lvl="0" indent="0">
              <a:buClr>
                <a:srgbClr val="93A299"/>
              </a:buClr>
              <a:buNone/>
            </a:pPr>
            <a:r>
              <a:rPr lang="fr-FR" sz="1400" dirty="0">
                <a:solidFill>
                  <a:srgbClr val="292934"/>
                </a:solidFill>
              </a:rPr>
              <a:t>Dispose de </a:t>
            </a:r>
            <a:r>
              <a:rPr lang="fr-FR" sz="1400" b="1" dirty="0">
                <a:solidFill>
                  <a:srgbClr val="292934"/>
                </a:solidFill>
              </a:rPr>
              <a:t>394 centres </a:t>
            </a:r>
            <a:r>
              <a:rPr lang="fr-FR" sz="1400" dirty="0">
                <a:solidFill>
                  <a:srgbClr val="292934"/>
                </a:solidFill>
              </a:rPr>
              <a:t>au niveau de la RTTAH au profit des catégories sociales défavorisées, </a:t>
            </a:r>
            <a:r>
              <a:rPr lang="fr-FR" sz="1400" b="1" dirty="0">
                <a:solidFill>
                  <a:srgbClr val="292934"/>
                </a:solidFill>
              </a:rPr>
              <a:t>47 000 bénéficiaires</a:t>
            </a:r>
            <a:r>
              <a:rPr lang="fr-FR" sz="1400" dirty="0">
                <a:solidFill>
                  <a:srgbClr val="292934"/>
                </a:solidFill>
              </a:rPr>
              <a:t> (2016) mais faible par rapport à d’autres régions dotés de même nombre de centres (ex. </a:t>
            </a:r>
            <a:r>
              <a:rPr lang="fr-FR" sz="1400" dirty="0" err="1">
                <a:solidFill>
                  <a:srgbClr val="292934"/>
                </a:solidFill>
              </a:rPr>
              <a:t>Fes-Meknes</a:t>
            </a:r>
            <a:r>
              <a:rPr lang="fr-FR" sz="1400" dirty="0">
                <a:solidFill>
                  <a:srgbClr val="292934"/>
                </a:solidFill>
              </a:rPr>
              <a:t>)</a:t>
            </a:r>
          </a:p>
          <a:p>
            <a:pPr marL="0" lvl="0" indent="0">
              <a:buClr>
                <a:srgbClr val="93A299"/>
              </a:buClr>
              <a:buNone/>
            </a:pPr>
            <a:r>
              <a:rPr lang="fr-FR" sz="1400" dirty="0">
                <a:solidFill>
                  <a:srgbClr val="292934"/>
                </a:solidFill>
              </a:rPr>
              <a:t>La priorité est d’évaluer la fonctionnalité des centres et la qualité des services fournies de recenser les besoins et de résoudre les problèmes liés au personnel et sa formation</a:t>
            </a:r>
          </a:p>
          <a:p>
            <a:pPr marL="0" lvl="0" indent="0">
              <a:buClr>
                <a:srgbClr val="93A299"/>
              </a:buClr>
              <a:buNone/>
            </a:pPr>
            <a:r>
              <a:rPr lang="fr-FR" sz="1400" dirty="0">
                <a:solidFill>
                  <a:srgbClr val="292934"/>
                </a:solidFill>
              </a:rPr>
              <a:t>La construction d’autres centres ne devra se faire qu’après évaluation de ceux déjà </a:t>
            </a:r>
            <a:r>
              <a:rPr lang="fr-FR" sz="1400" dirty="0" smtClean="0">
                <a:solidFill>
                  <a:srgbClr val="292934"/>
                </a:solidFill>
              </a:rPr>
              <a:t>existants</a:t>
            </a:r>
            <a:endParaRPr lang="fr-FR" sz="1400" dirty="0">
              <a:solidFill>
                <a:srgbClr val="292934"/>
              </a:solidFill>
            </a:endParaRPr>
          </a:p>
        </p:txBody>
      </p:sp>
      <p:sp>
        <p:nvSpPr>
          <p:cNvPr id="4" name="Espace réservé du texte 3"/>
          <p:cNvSpPr>
            <a:spLocks noGrp="1"/>
          </p:cNvSpPr>
          <p:nvPr>
            <p:ph type="body" sz="half" idx="2"/>
          </p:nvPr>
        </p:nvSpPr>
        <p:spPr/>
        <p:txBody>
          <a:bodyPr>
            <a:normAutofit/>
          </a:bodyPr>
          <a:lstStyle/>
          <a:p>
            <a:endParaRPr lang="fr-FR" dirty="0"/>
          </a:p>
          <a:p>
            <a:r>
              <a:rPr lang="fr-FR" dirty="0"/>
              <a:t>L’élaboration de la </a:t>
            </a:r>
            <a:r>
              <a:rPr lang="fr-FR" b="1" dirty="0"/>
              <a:t>cartographie des acteurs </a:t>
            </a:r>
            <a:r>
              <a:rPr lang="fr-FR" dirty="0"/>
              <a:t>du développement au niveau régional est nécessaire pour comprendre leur place, leurs rôles, leurs contribution dans le processus du développement et leur mode de gouvernance, les moyens dont ils disposent et les obstacles qui les entravent. </a:t>
            </a: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a:t> </a:t>
            </a:r>
            <a:r>
              <a:rPr lang="fr-FR" b="1" dirty="0">
                <a:solidFill>
                  <a:schemeClr val="bg2">
                    <a:lumMod val="50000"/>
                  </a:schemeClr>
                </a:solidFill>
              </a:rPr>
              <a:t> </a:t>
            </a:r>
          </a:p>
        </p:txBody>
      </p:sp>
    </p:spTree>
    <p:extLst>
      <p:ext uri="{BB962C8B-B14F-4D97-AF65-F5344CB8AC3E}">
        <p14:creationId xmlns:p14="http://schemas.microsoft.com/office/powerpoint/2010/main" val="17001550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fr-FR" dirty="0"/>
              <a:t>Cartographie des acteurs </a:t>
            </a:r>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946566" y="656492"/>
            <a:ext cx="7620000" cy="5978770"/>
          </a:xfrm>
        </p:spPr>
        <p:txBody>
          <a:bodyPr>
            <a:noAutofit/>
          </a:bodyPr>
          <a:lstStyle/>
          <a:p>
            <a:pPr marL="0" indent="0">
              <a:buNone/>
            </a:pPr>
            <a:r>
              <a:rPr lang="fr-FR" sz="2000" spc="-100" dirty="0" smtClean="0">
                <a:solidFill>
                  <a:schemeClr val="tx2"/>
                </a:solidFill>
                <a:latin typeface="+mj-lt"/>
                <a:ea typeface="+mj-ea"/>
                <a:cs typeface="+mj-cs"/>
              </a:rPr>
              <a:t>ADS</a:t>
            </a:r>
            <a:endParaRPr lang="fr-FR" sz="2000" spc="-100" dirty="0">
              <a:solidFill>
                <a:schemeClr val="tx2"/>
              </a:solidFill>
              <a:latin typeface="+mj-lt"/>
              <a:ea typeface="+mj-ea"/>
              <a:cs typeface="+mj-cs"/>
            </a:endParaRPr>
          </a:p>
          <a:p>
            <a:pPr marL="0" lvl="0" indent="0">
              <a:buNone/>
            </a:pPr>
            <a:r>
              <a:rPr lang="fr-FR" sz="1400" b="1" dirty="0">
                <a:solidFill>
                  <a:srgbClr val="C00000"/>
                </a:solidFill>
              </a:rPr>
              <a:t>Partenaire de priorité </a:t>
            </a:r>
            <a:r>
              <a:rPr lang="fr-FR" sz="1400" b="1" dirty="0" smtClean="0">
                <a:solidFill>
                  <a:srgbClr val="C00000"/>
                </a:solidFill>
              </a:rPr>
              <a:t>N°3</a:t>
            </a:r>
            <a:endParaRPr lang="fr-FR" sz="1400" b="1" dirty="0">
              <a:solidFill>
                <a:srgbClr val="C00000"/>
              </a:solidFill>
            </a:endParaRPr>
          </a:p>
          <a:p>
            <a:pPr marL="0" indent="0">
              <a:buNone/>
            </a:pPr>
            <a:r>
              <a:rPr lang="fr-FR" sz="1400" dirty="0" smtClean="0"/>
              <a:t>Ils ont accumulé un </a:t>
            </a:r>
            <a:r>
              <a:rPr lang="fr-FR" sz="1400" b="1" dirty="0" smtClean="0"/>
              <a:t>savoir-faire</a:t>
            </a:r>
            <a:r>
              <a:rPr lang="fr-FR" sz="1400" dirty="0" smtClean="0"/>
              <a:t> important en accompagnement et en </a:t>
            </a:r>
            <a:r>
              <a:rPr lang="fr-FR" sz="1400" b="1" dirty="0" smtClean="0"/>
              <a:t>ingénierie social</a:t>
            </a:r>
            <a:r>
              <a:rPr lang="fr-FR" sz="1400" dirty="0" smtClean="0"/>
              <a:t>e qu’il faut saisir </a:t>
            </a:r>
          </a:p>
          <a:p>
            <a:pPr marL="0" indent="0">
              <a:buNone/>
            </a:pPr>
            <a:r>
              <a:rPr lang="fr-FR" sz="1400" dirty="0" smtClean="0"/>
              <a:t>Ils ont besoin d’un </a:t>
            </a:r>
            <a:r>
              <a:rPr lang="fr-FR" sz="1400" b="1" dirty="0" smtClean="0"/>
              <a:t>soutien politique </a:t>
            </a:r>
            <a:r>
              <a:rPr lang="fr-FR" sz="1400" dirty="0" smtClean="0"/>
              <a:t>que le CR/AREP peut leur offrir afin que leur approche d’intervention soit adopté par les différents institutionnels </a:t>
            </a:r>
          </a:p>
          <a:p>
            <a:pPr marL="0" indent="0">
              <a:buNone/>
            </a:pPr>
            <a:r>
              <a:rPr lang="fr-FR" sz="1400" dirty="0" smtClean="0"/>
              <a:t>Ils ont développé un référentiel important dans l’appui aux OSC</a:t>
            </a:r>
          </a:p>
          <a:p>
            <a:pPr marL="0" indent="0">
              <a:buNone/>
            </a:pPr>
            <a:endParaRPr lang="fr-FR" sz="1400" dirty="0"/>
          </a:p>
          <a:p>
            <a:pPr marL="0" lvl="0" indent="0">
              <a:buClr>
                <a:srgbClr val="93A299"/>
              </a:buClr>
              <a:buNone/>
            </a:pPr>
            <a:r>
              <a:rPr lang="fr-FR" sz="2000" spc="-100" dirty="0">
                <a:solidFill>
                  <a:srgbClr val="D2533C"/>
                </a:solidFill>
                <a:latin typeface="Book Antiqua"/>
              </a:rPr>
              <a:t>Académie Régionale de l’Education </a:t>
            </a:r>
          </a:p>
          <a:p>
            <a:pPr marL="0" indent="0">
              <a:buClr>
                <a:srgbClr val="93A299"/>
              </a:buClr>
              <a:buNone/>
            </a:pPr>
            <a:r>
              <a:rPr lang="fr-FR" sz="1400" b="1" dirty="0">
                <a:solidFill>
                  <a:srgbClr val="C00000"/>
                </a:solidFill>
              </a:rPr>
              <a:t>Partenaire de priorité </a:t>
            </a:r>
            <a:r>
              <a:rPr lang="fr-FR" sz="1400" b="1" dirty="0" smtClean="0">
                <a:solidFill>
                  <a:srgbClr val="C00000"/>
                </a:solidFill>
              </a:rPr>
              <a:t>N°4</a:t>
            </a:r>
            <a:endParaRPr lang="fr-FR" sz="1400" b="1" dirty="0">
              <a:solidFill>
                <a:srgbClr val="C00000"/>
              </a:solidFill>
            </a:endParaRPr>
          </a:p>
          <a:p>
            <a:pPr marL="0" lvl="0" indent="0">
              <a:buClr>
                <a:srgbClr val="93A299"/>
              </a:buClr>
              <a:buNone/>
            </a:pPr>
            <a:r>
              <a:rPr lang="fr-FR" sz="1400" dirty="0" smtClean="0">
                <a:solidFill>
                  <a:srgbClr val="292934"/>
                </a:solidFill>
              </a:rPr>
              <a:t>Peu </a:t>
            </a:r>
            <a:r>
              <a:rPr lang="fr-FR" sz="1400" dirty="0">
                <a:solidFill>
                  <a:srgbClr val="292934"/>
                </a:solidFill>
              </a:rPr>
              <a:t>de </a:t>
            </a:r>
            <a:r>
              <a:rPr lang="fr-FR" sz="1400" b="1" dirty="0">
                <a:solidFill>
                  <a:srgbClr val="292934"/>
                </a:solidFill>
              </a:rPr>
              <a:t>moyens et infrastructures insuffisantes </a:t>
            </a:r>
            <a:r>
              <a:rPr lang="fr-FR" sz="1400" dirty="0">
                <a:solidFill>
                  <a:srgbClr val="292934"/>
                </a:solidFill>
              </a:rPr>
              <a:t>surtout en milieu rural </a:t>
            </a:r>
          </a:p>
          <a:p>
            <a:pPr marL="0" lvl="0" indent="0">
              <a:buClr>
                <a:srgbClr val="93A299"/>
              </a:buClr>
              <a:buNone/>
            </a:pPr>
            <a:r>
              <a:rPr lang="fr-FR" sz="1400" b="1" dirty="0">
                <a:solidFill>
                  <a:srgbClr val="292934"/>
                </a:solidFill>
              </a:rPr>
              <a:t>Crise de recrutement des ressources humaines </a:t>
            </a:r>
            <a:r>
              <a:rPr lang="ar-MA" sz="1400" dirty="0">
                <a:solidFill>
                  <a:srgbClr val="292934"/>
                </a:solidFill>
              </a:rPr>
              <a:t>(أساتذة سد العجز, أساتذة التعاقد)</a:t>
            </a:r>
          </a:p>
          <a:p>
            <a:pPr marL="0" lvl="0" indent="0">
              <a:buClr>
                <a:srgbClr val="93A299"/>
              </a:buClr>
              <a:buNone/>
            </a:pPr>
            <a:r>
              <a:rPr lang="fr-FR" sz="1400" dirty="0">
                <a:solidFill>
                  <a:srgbClr val="292934"/>
                </a:solidFill>
              </a:rPr>
              <a:t>Une crise de « la qualité » de l’éducation</a:t>
            </a:r>
          </a:p>
          <a:p>
            <a:pPr marL="0" lvl="0" indent="0">
              <a:buClr>
                <a:srgbClr val="93A299"/>
              </a:buClr>
              <a:buNone/>
            </a:pPr>
            <a:r>
              <a:rPr lang="fr-FR" sz="1400" dirty="0">
                <a:solidFill>
                  <a:srgbClr val="292934"/>
                </a:solidFill>
              </a:rPr>
              <a:t>Une crise du « métier d’instituteur » </a:t>
            </a:r>
          </a:p>
          <a:p>
            <a:pPr marL="0" lvl="0" indent="0">
              <a:buClr>
                <a:srgbClr val="93A299"/>
              </a:buClr>
              <a:buNone/>
            </a:pPr>
            <a:r>
              <a:rPr lang="fr-FR" sz="1400" dirty="0">
                <a:solidFill>
                  <a:srgbClr val="292934"/>
                </a:solidFill>
              </a:rPr>
              <a:t>L’abandon de la scolarisation tant dans le milieu rural que urbain </a:t>
            </a:r>
          </a:p>
          <a:p>
            <a:pPr marL="0" lvl="0" indent="0">
              <a:buClr>
                <a:srgbClr val="93A299"/>
              </a:buClr>
              <a:buNone/>
            </a:pPr>
            <a:r>
              <a:rPr lang="fr-FR" sz="1400" dirty="0">
                <a:solidFill>
                  <a:srgbClr val="292934"/>
                </a:solidFill>
              </a:rPr>
              <a:t>Opportunité : projet MCC en cours </a:t>
            </a:r>
          </a:p>
          <a:p>
            <a:pPr marL="0" indent="0">
              <a:buNone/>
            </a:pPr>
            <a:endParaRPr lang="fr-FR" sz="2000" spc="-100" dirty="0" smtClean="0">
              <a:solidFill>
                <a:schemeClr val="tx2"/>
              </a:solidFill>
              <a:latin typeface="+mj-lt"/>
              <a:ea typeface="+mj-ea"/>
              <a:cs typeface="+mj-cs"/>
            </a:endParaRPr>
          </a:p>
        </p:txBody>
      </p:sp>
      <p:sp>
        <p:nvSpPr>
          <p:cNvPr id="4" name="Espace réservé du texte 3"/>
          <p:cNvSpPr>
            <a:spLocks noGrp="1"/>
          </p:cNvSpPr>
          <p:nvPr>
            <p:ph type="body" sz="half" idx="2"/>
          </p:nvPr>
        </p:nvSpPr>
        <p:spPr/>
        <p:txBody>
          <a:bodyPr>
            <a:normAutofit/>
          </a:bodyPr>
          <a:lstStyle/>
          <a:p>
            <a:endParaRPr lang="fr-FR" dirty="0"/>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a:t> </a:t>
            </a:r>
            <a:r>
              <a:rPr lang="fr-FR" b="1" dirty="0">
                <a:solidFill>
                  <a:schemeClr val="bg2">
                    <a:lumMod val="50000"/>
                  </a:schemeClr>
                </a:solidFill>
              </a:rPr>
              <a:t> </a:t>
            </a:r>
          </a:p>
        </p:txBody>
      </p:sp>
    </p:spTree>
    <p:extLst>
      <p:ext uri="{BB962C8B-B14F-4D97-AF65-F5344CB8AC3E}">
        <p14:creationId xmlns:p14="http://schemas.microsoft.com/office/powerpoint/2010/main" val="29363269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fr-FR" dirty="0"/>
              <a:t>Cartographie des acteurs </a:t>
            </a:r>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946566" y="656492"/>
            <a:ext cx="7620000" cy="5978770"/>
          </a:xfrm>
        </p:spPr>
        <p:txBody>
          <a:bodyPr>
            <a:noAutofit/>
          </a:bodyPr>
          <a:lstStyle/>
          <a:p>
            <a:pPr marL="0" indent="0">
              <a:buNone/>
            </a:pPr>
            <a:r>
              <a:rPr lang="fr-FR" sz="1400" b="1" dirty="0">
                <a:solidFill>
                  <a:srgbClr val="C00000"/>
                </a:solidFill>
              </a:rPr>
              <a:t>OFPPT-ANAPEC  partenaires de priorité N°5</a:t>
            </a:r>
          </a:p>
          <a:p>
            <a:pPr marL="0" indent="0">
              <a:buNone/>
            </a:pPr>
            <a:r>
              <a:rPr lang="fr-FR" sz="2000" spc="-100" dirty="0" smtClean="0">
                <a:solidFill>
                  <a:schemeClr val="tx2"/>
                </a:solidFill>
                <a:latin typeface="+mj-lt"/>
                <a:ea typeface="+mj-ea"/>
                <a:cs typeface="+mj-cs"/>
              </a:rPr>
              <a:t>OFPPT</a:t>
            </a:r>
            <a:endParaRPr lang="fr-FR" sz="2000" spc="-100" dirty="0">
              <a:solidFill>
                <a:schemeClr val="tx2"/>
              </a:solidFill>
              <a:latin typeface="+mj-lt"/>
              <a:ea typeface="+mj-ea"/>
              <a:cs typeface="+mj-cs"/>
            </a:endParaRPr>
          </a:p>
          <a:p>
            <a:pPr marL="0" indent="0">
              <a:buNone/>
            </a:pPr>
            <a:r>
              <a:rPr lang="fr-FR" sz="1400" dirty="0"/>
              <a:t>La plus </a:t>
            </a:r>
            <a:r>
              <a:rPr lang="fr-FR" sz="1400" b="1" dirty="0"/>
              <a:t>important organisme de formation professionnelle </a:t>
            </a:r>
            <a:r>
              <a:rPr lang="fr-FR" sz="1400" dirty="0"/>
              <a:t>(plus de 200 centres) mais qui reste faible en comparaison avec l’axe Rabat-Casa </a:t>
            </a:r>
          </a:p>
          <a:p>
            <a:pPr marL="0" indent="0">
              <a:buNone/>
            </a:pPr>
            <a:r>
              <a:rPr lang="fr-FR" sz="1400" dirty="0"/>
              <a:t>Moins d’ouverture sur </a:t>
            </a:r>
            <a:r>
              <a:rPr lang="fr-FR" sz="1400" b="1" dirty="0"/>
              <a:t>les </a:t>
            </a:r>
            <a:r>
              <a:rPr lang="fr-FR" sz="1400" b="1" dirty="0" smtClean="0"/>
              <a:t>problématiques </a:t>
            </a:r>
            <a:r>
              <a:rPr lang="fr-FR" sz="1400" b="1" dirty="0"/>
              <a:t>sociales</a:t>
            </a:r>
            <a:r>
              <a:rPr lang="fr-FR" sz="1400" dirty="0"/>
              <a:t> alors qu’il détient un </a:t>
            </a:r>
            <a:r>
              <a:rPr lang="fr-FR" sz="1400" dirty="0" smtClean="0"/>
              <a:t>maillon </a:t>
            </a:r>
            <a:r>
              <a:rPr lang="fr-FR" sz="1400" dirty="0"/>
              <a:t>important de l’aide à l’insertion économique (obtention de diplôme technique) </a:t>
            </a:r>
          </a:p>
          <a:p>
            <a:pPr marL="0" indent="0">
              <a:buNone/>
            </a:pPr>
            <a:r>
              <a:rPr lang="fr-FR" sz="2000" spc="-100" dirty="0">
                <a:solidFill>
                  <a:schemeClr val="tx2"/>
                </a:solidFill>
                <a:latin typeface="+mj-lt"/>
                <a:ea typeface="+mj-ea"/>
                <a:cs typeface="+mj-cs"/>
              </a:rPr>
              <a:t>ANAPEC</a:t>
            </a:r>
          </a:p>
          <a:p>
            <a:pPr marL="0" indent="0">
              <a:buNone/>
            </a:pPr>
            <a:r>
              <a:rPr lang="fr-FR" sz="1400" dirty="0"/>
              <a:t>Le seul organisme qui assure le </a:t>
            </a:r>
            <a:r>
              <a:rPr lang="fr-FR" sz="1400" b="1" dirty="0"/>
              <a:t>lien avec le secteur privé</a:t>
            </a:r>
          </a:p>
          <a:p>
            <a:pPr marL="0" indent="0">
              <a:buNone/>
            </a:pPr>
            <a:r>
              <a:rPr lang="fr-FR" sz="1400" dirty="0"/>
              <a:t>Dispose d’un programme d’appui à l’insertion plus au moins adapté aux besoins de l’entreprise au niveau local</a:t>
            </a:r>
          </a:p>
          <a:p>
            <a:pPr marL="0" indent="0">
              <a:buNone/>
            </a:pPr>
            <a:r>
              <a:rPr lang="fr-FR" sz="1400" dirty="0"/>
              <a:t>A noter  que le programme </a:t>
            </a:r>
            <a:r>
              <a:rPr lang="fr-FR" sz="1400" dirty="0" smtClean="0"/>
              <a:t>« </a:t>
            </a:r>
            <a:r>
              <a:rPr lang="fr-FR" sz="1400" dirty="0" err="1" smtClean="0"/>
              <a:t>Taahil</a:t>
            </a:r>
            <a:r>
              <a:rPr lang="fr-FR" sz="1400" dirty="0" smtClean="0"/>
              <a:t> » </a:t>
            </a:r>
            <a:r>
              <a:rPr lang="fr-FR" sz="1400" dirty="0"/>
              <a:t>ne </a:t>
            </a:r>
            <a:r>
              <a:rPr lang="fr-FR" sz="1400" dirty="0" smtClean="0"/>
              <a:t>se programme </a:t>
            </a:r>
            <a:r>
              <a:rPr lang="fr-FR" sz="1400" dirty="0"/>
              <a:t>en aucune coordination avec </a:t>
            </a:r>
            <a:r>
              <a:rPr lang="fr-FR" sz="1400" dirty="0" smtClean="0"/>
              <a:t>l’OFPPT</a:t>
            </a:r>
          </a:p>
          <a:p>
            <a:pPr marL="0" indent="0">
              <a:buNone/>
            </a:pPr>
            <a:r>
              <a:rPr lang="fr-FR" sz="1400" dirty="0" smtClean="0"/>
              <a:t>Opportunité: projet du BIT d’appui à la stratégie régionale de l’emploi en cours </a:t>
            </a:r>
            <a:endParaRPr lang="ar-MA" sz="1400" dirty="0" smtClean="0"/>
          </a:p>
          <a:p>
            <a:pPr marL="0" indent="0">
              <a:buNone/>
            </a:pPr>
            <a:endParaRPr lang="ar-MA" sz="1400" dirty="0"/>
          </a:p>
          <a:p>
            <a:pPr marL="0" lvl="0" indent="0">
              <a:buClr>
                <a:srgbClr val="93A299"/>
              </a:buClr>
              <a:buNone/>
            </a:pPr>
            <a:r>
              <a:rPr lang="fr-FR" sz="2000" spc="-100" dirty="0" smtClean="0">
                <a:solidFill>
                  <a:srgbClr val="D2533C"/>
                </a:solidFill>
                <a:latin typeface="Book Antiqua"/>
              </a:rPr>
              <a:t>Wilaya </a:t>
            </a:r>
            <a:r>
              <a:rPr lang="fr-FR" sz="2000" spc="-100" dirty="0">
                <a:solidFill>
                  <a:srgbClr val="D2533C"/>
                </a:solidFill>
                <a:latin typeface="Book Antiqua"/>
              </a:rPr>
              <a:t>– INDH </a:t>
            </a:r>
            <a:endParaRPr lang="fr-FR" sz="2000" spc="-100" dirty="0" smtClean="0">
              <a:solidFill>
                <a:srgbClr val="D2533C"/>
              </a:solidFill>
              <a:latin typeface="Book Antiqua"/>
            </a:endParaRPr>
          </a:p>
          <a:p>
            <a:pPr marL="0" lvl="0" indent="0">
              <a:buClr>
                <a:srgbClr val="93A299"/>
              </a:buClr>
              <a:buNone/>
            </a:pPr>
            <a:r>
              <a:rPr lang="fr-FR" sz="1400" b="1" dirty="0">
                <a:solidFill>
                  <a:srgbClr val="C00000"/>
                </a:solidFill>
              </a:rPr>
              <a:t>partenaires de priorité </a:t>
            </a:r>
            <a:r>
              <a:rPr lang="fr-FR" sz="1400" b="1" dirty="0" smtClean="0">
                <a:solidFill>
                  <a:srgbClr val="C00000"/>
                </a:solidFill>
              </a:rPr>
              <a:t>N°6</a:t>
            </a:r>
            <a:endParaRPr lang="fr-FR" sz="1400" b="1" dirty="0">
              <a:solidFill>
                <a:srgbClr val="C00000"/>
              </a:solidFill>
            </a:endParaRPr>
          </a:p>
          <a:p>
            <a:pPr marL="0" indent="0">
              <a:buNone/>
            </a:pPr>
            <a:r>
              <a:rPr lang="fr-FR" sz="1400" dirty="0" smtClean="0"/>
              <a:t>L’INDH est le </a:t>
            </a:r>
            <a:r>
              <a:rPr lang="fr-FR" sz="1400" b="1" dirty="0" smtClean="0"/>
              <a:t>premier bailleur de fonds pour les investissement sociaux </a:t>
            </a:r>
            <a:r>
              <a:rPr lang="fr-FR" sz="1400" dirty="0" smtClean="0"/>
              <a:t>au niveau de la Région</a:t>
            </a:r>
          </a:p>
          <a:p>
            <a:pPr marL="0" indent="0">
              <a:buNone/>
            </a:pPr>
            <a:r>
              <a:rPr lang="fr-FR" sz="1400" dirty="0" smtClean="0"/>
              <a:t>Plusieurs structures,  équipements, matériels roulants sont octroyés chaque année aux institutionnels et OSC. </a:t>
            </a:r>
          </a:p>
          <a:p>
            <a:pPr marL="0" indent="0">
              <a:buNone/>
            </a:pPr>
            <a:r>
              <a:rPr lang="fr-FR" sz="1400" dirty="0" smtClean="0"/>
              <a:t>Une nécessité de </a:t>
            </a:r>
            <a:r>
              <a:rPr lang="fr-FR" sz="1400" b="1" dirty="0" smtClean="0"/>
              <a:t>revoir l’approche </a:t>
            </a:r>
            <a:r>
              <a:rPr lang="fr-FR" sz="1400" dirty="0" smtClean="0"/>
              <a:t>pour un investissement en accompagnement, les services et surtout en fonds de roulement pour les associations gestionnaires de centres de services. </a:t>
            </a:r>
          </a:p>
          <a:p>
            <a:pPr marL="0" indent="0">
              <a:buNone/>
            </a:pPr>
            <a:endParaRPr lang="fr-FR" sz="2000" spc="-100" dirty="0">
              <a:solidFill>
                <a:schemeClr val="tx2"/>
              </a:solidFill>
              <a:latin typeface="+mj-lt"/>
              <a:ea typeface="+mj-ea"/>
              <a:cs typeface="+mj-cs"/>
            </a:endParaRPr>
          </a:p>
        </p:txBody>
      </p:sp>
      <p:sp>
        <p:nvSpPr>
          <p:cNvPr id="4" name="Espace réservé du texte 3"/>
          <p:cNvSpPr>
            <a:spLocks noGrp="1"/>
          </p:cNvSpPr>
          <p:nvPr>
            <p:ph type="body" sz="half" idx="2"/>
          </p:nvPr>
        </p:nvSpPr>
        <p:spPr/>
        <p:txBody>
          <a:bodyPr>
            <a:normAutofit/>
          </a:bodyPr>
          <a:lstStyle/>
          <a:p>
            <a:endParaRPr lang="fr-FR" dirty="0"/>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smtClean="0"/>
              <a:t> </a:t>
            </a:r>
            <a:r>
              <a:rPr lang="fr-FR" b="1" dirty="0" smtClean="0">
                <a:solidFill>
                  <a:schemeClr val="bg2">
                    <a:lumMod val="50000"/>
                  </a:schemeClr>
                </a:solidFill>
              </a:rPr>
              <a:t> </a:t>
            </a:r>
            <a:endParaRPr lang="fr-FR" b="1" dirty="0">
              <a:solidFill>
                <a:schemeClr val="bg2">
                  <a:lumMod val="50000"/>
                </a:schemeClr>
              </a:solidFill>
            </a:endParaRPr>
          </a:p>
        </p:txBody>
      </p:sp>
    </p:spTree>
    <p:extLst>
      <p:ext uri="{BB962C8B-B14F-4D97-AF65-F5344CB8AC3E}">
        <p14:creationId xmlns:p14="http://schemas.microsoft.com/office/powerpoint/2010/main" val="21713187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fr-FR" dirty="0"/>
              <a:t>Cartographie des acteurs </a:t>
            </a:r>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946566" y="656492"/>
            <a:ext cx="7620000" cy="5978770"/>
          </a:xfrm>
        </p:spPr>
        <p:txBody>
          <a:bodyPr>
            <a:noAutofit/>
          </a:bodyPr>
          <a:lstStyle/>
          <a:p>
            <a:pPr marL="0" indent="0">
              <a:buNone/>
            </a:pPr>
            <a:r>
              <a:rPr lang="fr-FR" sz="2000" spc="-100" dirty="0">
                <a:solidFill>
                  <a:schemeClr val="tx2"/>
                </a:solidFill>
                <a:latin typeface="+mj-lt"/>
                <a:ea typeface="+mj-ea"/>
                <a:cs typeface="+mj-cs"/>
              </a:rPr>
              <a:t>Organismes de la Société Civile </a:t>
            </a:r>
          </a:p>
          <a:p>
            <a:pPr marL="0" indent="0">
              <a:buNone/>
            </a:pPr>
            <a:r>
              <a:rPr lang="fr-FR" sz="1400" dirty="0"/>
              <a:t>La RTTAH dispose d’un </a:t>
            </a:r>
            <a:r>
              <a:rPr lang="fr-FR" sz="1400" b="1" dirty="0"/>
              <a:t>tissu associatif riche et dynamique </a:t>
            </a:r>
            <a:r>
              <a:rPr lang="fr-FR" sz="1400" dirty="0"/>
              <a:t>sur l’ensemble des problématiques </a:t>
            </a:r>
            <a:r>
              <a:rPr lang="fr-FR" sz="1400" dirty="0" smtClean="0"/>
              <a:t>sociales. Une large expérience qui dépasse parfois celle des institutionnels</a:t>
            </a:r>
            <a:endParaRPr lang="fr-FR" sz="1400" dirty="0"/>
          </a:p>
          <a:p>
            <a:pPr marL="0" indent="0">
              <a:buNone/>
            </a:pPr>
            <a:r>
              <a:rPr lang="fr-FR" sz="1400" dirty="0"/>
              <a:t>Plusieurs réseaux et groupe de travail organisés existent déjà </a:t>
            </a:r>
            <a:endParaRPr lang="fr-FR" sz="1400" dirty="0" smtClean="0"/>
          </a:p>
          <a:p>
            <a:pPr marL="0" indent="0">
              <a:buNone/>
            </a:pPr>
            <a:r>
              <a:rPr lang="fr-FR" sz="1400" dirty="0" smtClean="0"/>
              <a:t>Caractéristiques générales: il n’est pas homogène, adopte parfois des référentiels différents, manque de coordination et de travail en commun, faible ressources financières, besoins en RC, manque d’implication dans la formulation et le suivi-évaluation des politiques publiques surtout locales, </a:t>
            </a:r>
            <a:endParaRPr lang="fr-FR" sz="1400" dirty="0"/>
          </a:p>
          <a:p>
            <a:pPr marL="0" indent="0">
              <a:buNone/>
            </a:pPr>
            <a:r>
              <a:rPr lang="fr-FR" sz="2000" spc="-100" dirty="0" smtClean="0">
                <a:solidFill>
                  <a:schemeClr val="tx2"/>
                </a:solidFill>
                <a:latin typeface="+mj-lt"/>
                <a:ea typeface="+mj-ea"/>
                <a:cs typeface="+mj-cs"/>
              </a:rPr>
              <a:t>Médias </a:t>
            </a:r>
            <a:r>
              <a:rPr lang="fr-FR" sz="2000" spc="-100" dirty="0">
                <a:solidFill>
                  <a:schemeClr val="tx2"/>
                </a:solidFill>
                <a:latin typeface="+mj-lt"/>
                <a:ea typeface="+mj-ea"/>
                <a:cs typeface="+mj-cs"/>
              </a:rPr>
              <a:t>régionaux </a:t>
            </a:r>
            <a:endParaRPr lang="fr-FR" sz="2000" spc="-100" dirty="0" smtClean="0">
              <a:solidFill>
                <a:schemeClr val="tx2"/>
              </a:solidFill>
              <a:latin typeface="+mj-lt"/>
              <a:ea typeface="+mj-ea"/>
              <a:cs typeface="+mj-cs"/>
            </a:endParaRPr>
          </a:p>
          <a:p>
            <a:pPr marL="0" indent="0">
              <a:buNone/>
            </a:pPr>
            <a:r>
              <a:rPr lang="fr-FR" sz="1400" dirty="0"/>
              <a:t>Le </a:t>
            </a:r>
            <a:r>
              <a:rPr lang="fr-FR" sz="1400" b="1" dirty="0"/>
              <a:t>rôle des médias est incontestable </a:t>
            </a:r>
            <a:r>
              <a:rPr lang="fr-FR" sz="1400" dirty="0"/>
              <a:t>: informatif indispensable aux </a:t>
            </a:r>
            <a:r>
              <a:rPr lang="fr-FR" sz="1400" dirty="0" smtClean="0"/>
              <a:t>citoyens. Ils touchent d’une façon continue l’ensemble des classes sociales. Ils sont ainsi le partenaire idéal dans la sensibilisation, l’information et l’ouverture des débats avec les citoyens. Ils agissent également sur les images socialement véhiculés sur les femmes, les PSH et les migrants. </a:t>
            </a:r>
          </a:p>
          <a:p>
            <a:pPr marL="0" indent="0">
              <a:buNone/>
            </a:pPr>
            <a:r>
              <a:rPr lang="fr-FR" sz="2000" spc="-100" dirty="0" smtClean="0">
                <a:solidFill>
                  <a:schemeClr val="tx2"/>
                </a:solidFill>
                <a:latin typeface="+mj-lt"/>
                <a:ea typeface="+mj-ea"/>
                <a:cs typeface="+mj-cs"/>
              </a:rPr>
              <a:t>Université </a:t>
            </a:r>
            <a:r>
              <a:rPr lang="fr-FR" sz="2000" spc="-100" dirty="0">
                <a:solidFill>
                  <a:schemeClr val="tx2"/>
                </a:solidFill>
                <a:latin typeface="+mj-lt"/>
                <a:ea typeface="+mj-ea"/>
                <a:cs typeface="+mj-cs"/>
              </a:rPr>
              <a:t>Abdelmalek Saadi</a:t>
            </a:r>
          </a:p>
          <a:p>
            <a:pPr marL="0" indent="0">
              <a:buNone/>
            </a:pPr>
            <a:r>
              <a:rPr lang="fr-FR" sz="1400" dirty="0"/>
              <a:t>Il est essentiel d’assurer un lien étroit avec l’Université afin de </a:t>
            </a:r>
            <a:r>
              <a:rPr lang="fr-FR" sz="1400" b="1" dirty="0"/>
              <a:t>renforcer les connaissance </a:t>
            </a:r>
            <a:r>
              <a:rPr lang="fr-FR" sz="1400" dirty="0"/>
              <a:t>du CR/AREP sur les problématiques sociales </a:t>
            </a:r>
            <a:r>
              <a:rPr lang="fr-FR" sz="1400" dirty="0" err="1"/>
              <a:t>souvant</a:t>
            </a:r>
            <a:r>
              <a:rPr lang="fr-FR" sz="1400" dirty="0"/>
              <a:t> complexe et permettre ainsi d’étudier des voies de solutions. Elle devrait également jouer un rôle </a:t>
            </a:r>
            <a:r>
              <a:rPr lang="fr-FR" sz="1400" dirty="0" smtClean="0"/>
              <a:t>important </a:t>
            </a:r>
            <a:r>
              <a:rPr lang="fr-FR" sz="1400" dirty="0"/>
              <a:t>dans </a:t>
            </a:r>
            <a:r>
              <a:rPr lang="fr-FR" sz="1400" b="1" dirty="0"/>
              <a:t>la formation </a:t>
            </a:r>
            <a:r>
              <a:rPr lang="fr-FR" sz="1400" dirty="0"/>
              <a:t>des porteurs de projets, des cadres associatifs et des gestionnaires des centres. Ainsi que s’ouvrir sur les bénéficiaires directement via des formations courtes (PSH, femmes, et migrants</a:t>
            </a:r>
            <a:r>
              <a:rPr lang="fr-FR" sz="1400" dirty="0" smtClean="0"/>
              <a:t>..)</a:t>
            </a:r>
          </a:p>
          <a:p>
            <a:pPr marL="0" indent="0">
              <a:buNone/>
            </a:pPr>
            <a:r>
              <a:rPr lang="fr-FR" sz="2000" spc="-100" dirty="0">
                <a:solidFill>
                  <a:schemeClr val="tx2"/>
                </a:solidFill>
                <a:latin typeface="+mj-lt"/>
                <a:ea typeface="+mj-ea"/>
                <a:cs typeface="+mj-cs"/>
              </a:rPr>
              <a:t>Secteur privé</a:t>
            </a:r>
          </a:p>
          <a:p>
            <a:pPr marL="0" indent="0">
              <a:buNone/>
            </a:pPr>
            <a:r>
              <a:rPr lang="fr-FR" sz="1400" dirty="0" smtClean="0"/>
              <a:t>Le premier employeur dans la Région, opportunité RSE</a:t>
            </a:r>
            <a:endParaRPr lang="fr-FR" sz="1400" dirty="0"/>
          </a:p>
        </p:txBody>
      </p:sp>
      <p:sp>
        <p:nvSpPr>
          <p:cNvPr id="4" name="Espace réservé du texte 3"/>
          <p:cNvSpPr>
            <a:spLocks noGrp="1"/>
          </p:cNvSpPr>
          <p:nvPr>
            <p:ph type="body" sz="half" idx="2"/>
          </p:nvPr>
        </p:nvSpPr>
        <p:spPr/>
        <p:txBody>
          <a:bodyPr>
            <a:normAutofit/>
          </a:bodyPr>
          <a:lstStyle/>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smtClean="0"/>
              <a:t>Autres acteurs non étatiques </a:t>
            </a:r>
            <a:r>
              <a:rPr lang="fr-FR" b="1" dirty="0" smtClean="0">
                <a:solidFill>
                  <a:schemeClr val="bg2">
                    <a:lumMod val="50000"/>
                  </a:schemeClr>
                </a:solidFill>
              </a:rPr>
              <a:t> </a:t>
            </a:r>
            <a:endParaRPr lang="fr-FR" b="1" dirty="0">
              <a:solidFill>
                <a:schemeClr val="bg2">
                  <a:lumMod val="50000"/>
                </a:schemeClr>
              </a:solidFill>
            </a:endParaRPr>
          </a:p>
        </p:txBody>
      </p:sp>
    </p:spTree>
    <p:extLst>
      <p:ext uri="{BB962C8B-B14F-4D97-AF65-F5344CB8AC3E}">
        <p14:creationId xmlns:p14="http://schemas.microsoft.com/office/powerpoint/2010/main" val="17136027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fr-FR" dirty="0"/>
              <a:t>Cartographie des acteurs </a:t>
            </a:r>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946566" y="656492"/>
            <a:ext cx="7620000" cy="5978770"/>
          </a:xfrm>
        </p:spPr>
        <p:txBody>
          <a:bodyPr>
            <a:noAutofit/>
          </a:bodyPr>
          <a:lstStyle/>
          <a:p>
            <a:pPr marL="0" indent="0">
              <a:buNone/>
            </a:pPr>
            <a:r>
              <a:rPr lang="fr-FR" sz="2000" spc="-100" dirty="0" smtClean="0">
                <a:solidFill>
                  <a:schemeClr val="tx2"/>
                </a:solidFill>
                <a:latin typeface="+mj-lt"/>
                <a:ea typeface="+mj-ea"/>
                <a:cs typeface="+mj-cs"/>
              </a:rPr>
              <a:t>Les communes</a:t>
            </a:r>
          </a:p>
          <a:p>
            <a:pPr marL="0" indent="0">
              <a:buNone/>
            </a:pPr>
            <a:r>
              <a:rPr lang="fr-FR" sz="1400" dirty="0" smtClean="0"/>
              <a:t>La commune est un </a:t>
            </a:r>
            <a:r>
              <a:rPr lang="fr-FR" sz="1400" b="1" dirty="0" smtClean="0"/>
              <a:t>l’acteur local </a:t>
            </a:r>
            <a:r>
              <a:rPr lang="fr-FR" sz="1400" dirty="0" smtClean="0"/>
              <a:t>pour la mise en place des centres et des services aux citoyens puisqu'elles sont leurs premières interfaces. </a:t>
            </a:r>
          </a:p>
          <a:p>
            <a:pPr marL="0" indent="0">
              <a:buNone/>
            </a:pPr>
            <a:r>
              <a:rPr lang="fr-FR" sz="1400" dirty="0" smtClean="0"/>
              <a:t>Il est donc important de les sensibiliser, de les former sur le GIS ainsi de coordonner avec elles les besoins et les attentes sur le terrain et d’harmoniser l’action au niveau de l’ensemble du territoire de la RTTAH.</a:t>
            </a:r>
          </a:p>
          <a:p>
            <a:pPr marL="0" indent="0">
              <a:buNone/>
            </a:pPr>
            <a:endParaRPr lang="fr-FR" sz="1400" spc="-100" dirty="0">
              <a:solidFill>
                <a:schemeClr val="tx2"/>
              </a:solidFill>
              <a:latin typeface="+mj-lt"/>
              <a:ea typeface="+mj-ea"/>
              <a:cs typeface="+mj-cs"/>
            </a:endParaRPr>
          </a:p>
          <a:p>
            <a:pPr marL="0" indent="0">
              <a:buNone/>
            </a:pPr>
            <a:r>
              <a:rPr lang="fr-FR" sz="2000" spc="-100" dirty="0" smtClean="0">
                <a:solidFill>
                  <a:schemeClr val="tx2"/>
                </a:solidFill>
                <a:latin typeface="+mj-lt"/>
                <a:ea typeface="+mj-ea"/>
                <a:cs typeface="+mj-cs"/>
              </a:rPr>
              <a:t>Les institutions centrales</a:t>
            </a:r>
          </a:p>
          <a:p>
            <a:pPr marL="0" indent="0">
              <a:buNone/>
            </a:pPr>
            <a:r>
              <a:rPr lang="fr-FR" sz="1400" dirty="0" smtClean="0"/>
              <a:t>Telles que les Ministères, l’ONDH, le CESE, les Agences,… </a:t>
            </a:r>
          </a:p>
          <a:p>
            <a:r>
              <a:rPr lang="fr-FR" sz="1400" dirty="0" smtClean="0"/>
              <a:t>Initiateurs de stratégies et d’initiatives à l’échelle nationale, </a:t>
            </a:r>
          </a:p>
          <a:p>
            <a:r>
              <a:rPr lang="fr-FR" sz="1400" dirty="0" smtClean="0"/>
              <a:t>Leurs interventions ont une incidence sur la RTTAH</a:t>
            </a:r>
          </a:p>
          <a:p>
            <a:r>
              <a:rPr lang="fr-FR" sz="1400" dirty="0" smtClean="0"/>
              <a:t>Ils agissent sur le volet juridique et légal</a:t>
            </a:r>
          </a:p>
          <a:p>
            <a:r>
              <a:rPr lang="fr-FR" sz="1400" dirty="0" smtClean="0"/>
              <a:t>Ils centralisent les budgets et les moyens de mise en œuvre</a:t>
            </a:r>
          </a:p>
          <a:p>
            <a:r>
              <a:rPr lang="fr-FR" sz="1400" dirty="0" smtClean="0"/>
              <a:t>Ils ont développé un savoir assez important à dupliquer au niveau régional, </a:t>
            </a:r>
          </a:p>
          <a:p>
            <a:endParaRPr lang="fr-FR" sz="1400" dirty="0"/>
          </a:p>
        </p:txBody>
      </p:sp>
      <p:sp>
        <p:nvSpPr>
          <p:cNvPr id="4" name="Espace réservé du texte 3"/>
          <p:cNvSpPr>
            <a:spLocks noGrp="1"/>
          </p:cNvSpPr>
          <p:nvPr>
            <p:ph type="body" sz="half" idx="2"/>
          </p:nvPr>
        </p:nvSpPr>
        <p:spPr/>
        <p:txBody>
          <a:bodyPr>
            <a:normAutofit/>
          </a:bodyPr>
          <a:lstStyle/>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smtClean="0"/>
              <a:t>D’autres niveaux d’intervention</a:t>
            </a:r>
            <a:endParaRPr lang="fr-FR" b="1" dirty="0">
              <a:solidFill>
                <a:schemeClr val="bg2">
                  <a:lumMod val="50000"/>
                </a:schemeClr>
              </a:solidFill>
            </a:endParaRPr>
          </a:p>
        </p:txBody>
      </p:sp>
    </p:spTree>
    <p:extLst>
      <p:ext uri="{BB962C8B-B14F-4D97-AF65-F5344CB8AC3E}">
        <p14:creationId xmlns:p14="http://schemas.microsoft.com/office/powerpoint/2010/main" val="7831572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fr-FR" dirty="0" smtClean="0"/>
              <a:t>Positionnement institutionnel de l’AREP</a:t>
            </a:r>
            <a:endParaRPr lang="fr-FR" dirty="0"/>
          </a:p>
        </p:txBody>
      </p:sp>
      <p:sp>
        <p:nvSpPr>
          <p:cNvPr id="4" name="Espace réservé du texte 3"/>
          <p:cNvSpPr>
            <a:spLocks noGrp="1"/>
          </p:cNvSpPr>
          <p:nvPr>
            <p:ph type="body" sz="half" idx="2"/>
          </p:nvPr>
        </p:nvSpPr>
        <p:spPr/>
        <p:txBody>
          <a:bodyPr>
            <a:normAutofit/>
          </a:bodyPr>
          <a:lstStyle/>
          <a:p>
            <a:endParaRPr lang="fr-FR" dirty="0"/>
          </a:p>
          <a:p>
            <a:endParaRPr lang="fr-FR" dirty="0"/>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a:t> </a:t>
            </a:r>
            <a:r>
              <a:rPr lang="fr-FR" b="1" dirty="0">
                <a:solidFill>
                  <a:schemeClr val="bg2">
                    <a:lumMod val="50000"/>
                  </a:schemeClr>
                </a:solidFill>
              </a:rPr>
              <a:t> </a:t>
            </a:r>
          </a:p>
        </p:txBody>
      </p:sp>
      <p:grpSp>
        <p:nvGrpSpPr>
          <p:cNvPr id="19" name="Groupe 18"/>
          <p:cNvGrpSpPr/>
          <p:nvPr/>
        </p:nvGrpSpPr>
        <p:grpSpPr>
          <a:xfrm>
            <a:off x="3710354" y="829388"/>
            <a:ext cx="8254756" cy="5710804"/>
            <a:chOff x="3710354" y="301853"/>
            <a:chExt cx="8254756" cy="5710804"/>
          </a:xfrm>
        </p:grpSpPr>
        <p:grpSp>
          <p:nvGrpSpPr>
            <p:cNvPr id="3" name="Groupe 2"/>
            <p:cNvGrpSpPr/>
            <p:nvPr/>
          </p:nvGrpSpPr>
          <p:grpSpPr>
            <a:xfrm>
              <a:off x="5232654" y="1044515"/>
              <a:ext cx="5047741" cy="4968142"/>
              <a:chOff x="5232654" y="1044515"/>
              <a:chExt cx="5047741" cy="4968142"/>
            </a:xfrm>
          </p:grpSpPr>
          <p:sp>
            <p:nvSpPr>
              <p:cNvPr id="8" name="Arc plein 7"/>
              <p:cNvSpPr/>
              <p:nvPr/>
            </p:nvSpPr>
            <p:spPr>
              <a:xfrm>
                <a:off x="5595119" y="1689846"/>
                <a:ext cx="4322811" cy="4322811"/>
              </a:xfrm>
              <a:prstGeom prst="blockArc">
                <a:avLst>
                  <a:gd name="adj1" fmla="val 9000000"/>
                  <a:gd name="adj2" fmla="val 16200000"/>
                  <a:gd name="adj3" fmla="val 4633"/>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9" name="Arc plein 8"/>
              <p:cNvSpPr/>
              <p:nvPr/>
            </p:nvSpPr>
            <p:spPr>
              <a:xfrm>
                <a:off x="5595119" y="1689846"/>
                <a:ext cx="4322811" cy="4322811"/>
              </a:xfrm>
              <a:prstGeom prst="blockArc">
                <a:avLst>
                  <a:gd name="adj1" fmla="val 1800000"/>
                  <a:gd name="adj2" fmla="val 9000000"/>
                  <a:gd name="adj3" fmla="val 4633"/>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11" name="Arc plein 10"/>
              <p:cNvSpPr/>
              <p:nvPr/>
            </p:nvSpPr>
            <p:spPr>
              <a:xfrm>
                <a:off x="5595119" y="1689846"/>
                <a:ext cx="4322811" cy="4322811"/>
              </a:xfrm>
              <a:prstGeom prst="blockArc">
                <a:avLst>
                  <a:gd name="adj1" fmla="val 16200000"/>
                  <a:gd name="adj2" fmla="val 1800000"/>
                  <a:gd name="adj3" fmla="val 4633"/>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13" name="Forme libre 12"/>
              <p:cNvSpPr/>
              <p:nvPr/>
            </p:nvSpPr>
            <p:spPr>
              <a:xfrm>
                <a:off x="6763097" y="2857824"/>
                <a:ext cx="1986855" cy="1986855"/>
              </a:xfrm>
              <a:custGeom>
                <a:avLst/>
                <a:gdLst>
                  <a:gd name="connsiteX0" fmla="*/ 0 w 1986855"/>
                  <a:gd name="connsiteY0" fmla="*/ 993428 h 1986855"/>
                  <a:gd name="connsiteX1" fmla="*/ 993428 w 1986855"/>
                  <a:gd name="connsiteY1" fmla="*/ 0 h 1986855"/>
                  <a:gd name="connsiteX2" fmla="*/ 1986856 w 1986855"/>
                  <a:gd name="connsiteY2" fmla="*/ 993428 h 1986855"/>
                  <a:gd name="connsiteX3" fmla="*/ 993428 w 1986855"/>
                  <a:gd name="connsiteY3" fmla="*/ 1986856 h 1986855"/>
                  <a:gd name="connsiteX4" fmla="*/ 0 w 1986855"/>
                  <a:gd name="connsiteY4" fmla="*/ 993428 h 1986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55" h="1986855">
                    <a:moveTo>
                      <a:pt x="0" y="993428"/>
                    </a:moveTo>
                    <a:cubicBezTo>
                      <a:pt x="0" y="444773"/>
                      <a:pt x="444773" y="0"/>
                      <a:pt x="993428" y="0"/>
                    </a:cubicBezTo>
                    <a:cubicBezTo>
                      <a:pt x="1542083" y="0"/>
                      <a:pt x="1986856" y="444773"/>
                      <a:pt x="1986856" y="993428"/>
                    </a:cubicBezTo>
                    <a:cubicBezTo>
                      <a:pt x="1986856" y="1542083"/>
                      <a:pt x="1542083" y="1986856"/>
                      <a:pt x="993428" y="1986856"/>
                    </a:cubicBezTo>
                    <a:cubicBezTo>
                      <a:pt x="444773" y="1986856"/>
                      <a:pt x="0" y="1542083"/>
                      <a:pt x="0" y="993428"/>
                    </a:cubicBez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321448" tIns="321448" rIns="321448" bIns="321448" numCol="1" spcCol="1270" anchor="ctr" anchorCtr="0">
                <a:noAutofit/>
              </a:bodyPr>
              <a:lstStyle/>
              <a:p>
                <a:pPr lvl="0" algn="ctr" defTabSz="1066800">
                  <a:lnSpc>
                    <a:spcPct val="90000"/>
                  </a:lnSpc>
                  <a:spcBef>
                    <a:spcPct val="0"/>
                  </a:spcBef>
                  <a:spcAft>
                    <a:spcPct val="35000"/>
                  </a:spcAft>
                </a:pPr>
                <a:r>
                  <a:rPr lang="fr-FR" sz="2400" kern="1200" dirty="0" smtClean="0"/>
                  <a:t>CR/AREP</a:t>
                </a:r>
                <a:endParaRPr lang="fr-FR" sz="2400" kern="1200" dirty="0"/>
              </a:p>
            </p:txBody>
          </p:sp>
          <p:sp>
            <p:nvSpPr>
              <p:cNvPr id="15" name="Forme libre 14"/>
              <p:cNvSpPr/>
              <p:nvPr/>
            </p:nvSpPr>
            <p:spPr>
              <a:xfrm>
                <a:off x="7061125" y="1044515"/>
                <a:ext cx="1390798" cy="1390798"/>
              </a:xfrm>
              <a:custGeom>
                <a:avLst/>
                <a:gdLst>
                  <a:gd name="connsiteX0" fmla="*/ 0 w 1390798"/>
                  <a:gd name="connsiteY0" fmla="*/ 695399 h 1390798"/>
                  <a:gd name="connsiteX1" fmla="*/ 695399 w 1390798"/>
                  <a:gd name="connsiteY1" fmla="*/ 0 h 1390798"/>
                  <a:gd name="connsiteX2" fmla="*/ 1390798 w 1390798"/>
                  <a:gd name="connsiteY2" fmla="*/ 695399 h 1390798"/>
                  <a:gd name="connsiteX3" fmla="*/ 695399 w 1390798"/>
                  <a:gd name="connsiteY3" fmla="*/ 1390798 h 1390798"/>
                  <a:gd name="connsiteX4" fmla="*/ 0 w 1390798"/>
                  <a:gd name="connsiteY4" fmla="*/ 695399 h 139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0798" h="1390798">
                    <a:moveTo>
                      <a:pt x="0" y="695399"/>
                    </a:moveTo>
                    <a:cubicBezTo>
                      <a:pt x="0" y="311341"/>
                      <a:pt x="311341" y="0"/>
                      <a:pt x="695399" y="0"/>
                    </a:cubicBezTo>
                    <a:cubicBezTo>
                      <a:pt x="1079457" y="0"/>
                      <a:pt x="1390798" y="311341"/>
                      <a:pt x="1390798" y="695399"/>
                    </a:cubicBezTo>
                    <a:cubicBezTo>
                      <a:pt x="1390798" y="1079457"/>
                      <a:pt x="1079457" y="1390798"/>
                      <a:pt x="695399" y="1390798"/>
                    </a:cubicBezTo>
                    <a:cubicBezTo>
                      <a:pt x="311341" y="1390798"/>
                      <a:pt x="0" y="1079457"/>
                      <a:pt x="0" y="695399"/>
                    </a:cubicBez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16378" tIns="216378" rIns="216378" bIns="216378" numCol="1" spcCol="1270" anchor="ctr" anchorCtr="0">
                <a:noAutofit/>
              </a:bodyPr>
              <a:lstStyle/>
              <a:p>
                <a:pPr lvl="0" algn="ctr" defTabSz="444500">
                  <a:lnSpc>
                    <a:spcPct val="90000"/>
                  </a:lnSpc>
                  <a:spcBef>
                    <a:spcPct val="0"/>
                  </a:spcBef>
                  <a:spcAft>
                    <a:spcPct val="35000"/>
                  </a:spcAft>
                </a:pPr>
                <a:r>
                  <a:rPr lang="fr-FR" sz="1000" b="1" kern="1200" dirty="0" smtClean="0"/>
                  <a:t>OSC</a:t>
                </a:r>
              </a:p>
              <a:p>
                <a:pPr lvl="0" algn="ctr" defTabSz="444500">
                  <a:lnSpc>
                    <a:spcPct val="90000"/>
                  </a:lnSpc>
                  <a:spcBef>
                    <a:spcPct val="0"/>
                  </a:spcBef>
                  <a:spcAft>
                    <a:spcPct val="35000"/>
                  </a:spcAft>
                </a:pPr>
                <a:r>
                  <a:rPr lang="fr-FR" sz="1000" b="1" kern="1200" dirty="0" smtClean="0"/>
                  <a:t>Université</a:t>
                </a:r>
              </a:p>
              <a:p>
                <a:pPr lvl="0" algn="ctr" defTabSz="444500">
                  <a:lnSpc>
                    <a:spcPct val="90000"/>
                  </a:lnSpc>
                  <a:spcBef>
                    <a:spcPct val="0"/>
                  </a:spcBef>
                  <a:spcAft>
                    <a:spcPct val="35000"/>
                  </a:spcAft>
                </a:pPr>
                <a:r>
                  <a:rPr lang="fr-FR" sz="1000" b="1" kern="1200" dirty="0" smtClean="0"/>
                  <a:t>Médias</a:t>
                </a:r>
              </a:p>
              <a:p>
                <a:pPr lvl="0" algn="ctr" defTabSz="444500">
                  <a:lnSpc>
                    <a:spcPct val="90000"/>
                  </a:lnSpc>
                  <a:spcBef>
                    <a:spcPct val="0"/>
                  </a:spcBef>
                  <a:spcAft>
                    <a:spcPct val="35000"/>
                  </a:spcAft>
                </a:pPr>
                <a:r>
                  <a:rPr lang="fr-FR" sz="1000" b="1" kern="1200" dirty="0" smtClean="0"/>
                  <a:t>Secteur privé</a:t>
                </a:r>
              </a:p>
            </p:txBody>
          </p:sp>
          <p:sp>
            <p:nvSpPr>
              <p:cNvPr id="17" name="Forme libre 16"/>
              <p:cNvSpPr/>
              <p:nvPr/>
            </p:nvSpPr>
            <p:spPr>
              <a:xfrm>
                <a:off x="8889597" y="4211521"/>
                <a:ext cx="1390798" cy="1390798"/>
              </a:xfrm>
              <a:custGeom>
                <a:avLst/>
                <a:gdLst>
                  <a:gd name="connsiteX0" fmla="*/ 0 w 1390798"/>
                  <a:gd name="connsiteY0" fmla="*/ 695399 h 1390798"/>
                  <a:gd name="connsiteX1" fmla="*/ 695399 w 1390798"/>
                  <a:gd name="connsiteY1" fmla="*/ 0 h 1390798"/>
                  <a:gd name="connsiteX2" fmla="*/ 1390798 w 1390798"/>
                  <a:gd name="connsiteY2" fmla="*/ 695399 h 1390798"/>
                  <a:gd name="connsiteX3" fmla="*/ 695399 w 1390798"/>
                  <a:gd name="connsiteY3" fmla="*/ 1390798 h 1390798"/>
                  <a:gd name="connsiteX4" fmla="*/ 0 w 1390798"/>
                  <a:gd name="connsiteY4" fmla="*/ 695399 h 139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0798" h="1390798">
                    <a:moveTo>
                      <a:pt x="0" y="695399"/>
                    </a:moveTo>
                    <a:cubicBezTo>
                      <a:pt x="0" y="311341"/>
                      <a:pt x="311341" y="0"/>
                      <a:pt x="695399" y="0"/>
                    </a:cubicBezTo>
                    <a:cubicBezTo>
                      <a:pt x="1079457" y="0"/>
                      <a:pt x="1390798" y="311341"/>
                      <a:pt x="1390798" y="695399"/>
                    </a:cubicBezTo>
                    <a:cubicBezTo>
                      <a:pt x="1390798" y="1079457"/>
                      <a:pt x="1079457" y="1390798"/>
                      <a:pt x="695399" y="1390798"/>
                    </a:cubicBezTo>
                    <a:cubicBezTo>
                      <a:pt x="311341" y="1390798"/>
                      <a:pt x="0" y="1079457"/>
                      <a:pt x="0" y="695399"/>
                    </a:cubicBez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16378" tIns="216378" rIns="216378" bIns="216378" numCol="1" spcCol="1270" anchor="ctr" anchorCtr="0">
                <a:noAutofit/>
              </a:bodyPr>
              <a:lstStyle/>
              <a:p>
                <a:pPr lvl="0" algn="ctr" defTabSz="444500">
                  <a:lnSpc>
                    <a:spcPct val="90000"/>
                  </a:lnSpc>
                  <a:spcBef>
                    <a:spcPct val="0"/>
                  </a:spcBef>
                  <a:spcAft>
                    <a:spcPct val="35000"/>
                  </a:spcAft>
                </a:pPr>
                <a:r>
                  <a:rPr lang="fr-FR" sz="1000" b="1" kern="1200" dirty="0" smtClean="0"/>
                  <a:t>Communes</a:t>
                </a:r>
                <a:endParaRPr lang="fr-FR" sz="1000" b="1" kern="1200" dirty="0"/>
              </a:p>
            </p:txBody>
          </p:sp>
          <p:sp>
            <p:nvSpPr>
              <p:cNvPr id="18" name="Forme libre 17"/>
              <p:cNvSpPr/>
              <p:nvPr/>
            </p:nvSpPr>
            <p:spPr>
              <a:xfrm>
                <a:off x="5232654" y="4211521"/>
                <a:ext cx="1390798" cy="1390798"/>
              </a:xfrm>
              <a:custGeom>
                <a:avLst/>
                <a:gdLst>
                  <a:gd name="connsiteX0" fmla="*/ 0 w 1390798"/>
                  <a:gd name="connsiteY0" fmla="*/ 695399 h 1390798"/>
                  <a:gd name="connsiteX1" fmla="*/ 695399 w 1390798"/>
                  <a:gd name="connsiteY1" fmla="*/ 0 h 1390798"/>
                  <a:gd name="connsiteX2" fmla="*/ 1390798 w 1390798"/>
                  <a:gd name="connsiteY2" fmla="*/ 695399 h 1390798"/>
                  <a:gd name="connsiteX3" fmla="*/ 695399 w 1390798"/>
                  <a:gd name="connsiteY3" fmla="*/ 1390798 h 1390798"/>
                  <a:gd name="connsiteX4" fmla="*/ 0 w 1390798"/>
                  <a:gd name="connsiteY4" fmla="*/ 695399 h 139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0798" h="1390798">
                    <a:moveTo>
                      <a:pt x="0" y="695399"/>
                    </a:moveTo>
                    <a:cubicBezTo>
                      <a:pt x="0" y="311341"/>
                      <a:pt x="311341" y="0"/>
                      <a:pt x="695399" y="0"/>
                    </a:cubicBezTo>
                    <a:cubicBezTo>
                      <a:pt x="1079457" y="0"/>
                      <a:pt x="1390798" y="311341"/>
                      <a:pt x="1390798" y="695399"/>
                    </a:cubicBezTo>
                    <a:cubicBezTo>
                      <a:pt x="1390798" y="1079457"/>
                      <a:pt x="1079457" y="1390798"/>
                      <a:pt x="695399" y="1390798"/>
                    </a:cubicBezTo>
                    <a:cubicBezTo>
                      <a:pt x="311341" y="1390798"/>
                      <a:pt x="0" y="1079457"/>
                      <a:pt x="0" y="695399"/>
                    </a:cubicBez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16378" tIns="216378" rIns="216378" bIns="216378" numCol="1" spcCol="1270" anchor="ctr" anchorCtr="0">
                <a:noAutofit/>
              </a:bodyPr>
              <a:lstStyle/>
              <a:p>
                <a:pPr lvl="0" algn="ctr" defTabSz="444500">
                  <a:lnSpc>
                    <a:spcPct val="90000"/>
                  </a:lnSpc>
                  <a:spcBef>
                    <a:spcPct val="0"/>
                  </a:spcBef>
                  <a:spcAft>
                    <a:spcPct val="35000"/>
                  </a:spcAft>
                </a:pPr>
                <a:r>
                  <a:rPr lang="fr-FR" sz="1000" b="1" kern="1200" dirty="0" smtClean="0"/>
                  <a:t>Les organismes représentatifs et les coordinations de territoire </a:t>
                </a:r>
              </a:p>
              <a:p>
                <a:pPr lvl="0" algn="ctr" defTabSz="444500">
                  <a:lnSpc>
                    <a:spcPct val="90000"/>
                  </a:lnSpc>
                  <a:spcBef>
                    <a:spcPct val="0"/>
                  </a:spcBef>
                  <a:spcAft>
                    <a:spcPct val="35000"/>
                  </a:spcAft>
                </a:pPr>
                <a:r>
                  <a:rPr lang="fr-FR" sz="1000" b="1" kern="1200" dirty="0" smtClean="0"/>
                  <a:t>Du public</a:t>
                </a:r>
                <a:endParaRPr lang="fr-FR" sz="1000" b="1" kern="1200" dirty="0"/>
              </a:p>
            </p:txBody>
          </p:sp>
        </p:grpSp>
        <p:sp>
          <p:nvSpPr>
            <p:cNvPr id="6" name="Organigramme : Connecteur 5"/>
            <p:cNvSpPr/>
            <p:nvPr/>
          </p:nvSpPr>
          <p:spPr>
            <a:xfrm>
              <a:off x="3946524" y="792081"/>
              <a:ext cx="1973629" cy="151493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t>Les instances publiques centrales </a:t>
              </a:r>
              <a:endParaRPr lang="fr-FR" sz="1400" b="1" dirty="0"/>
            </a:p>
          </p:txBody>
        </p:sp>
        <p:sp>
          <p:nvSpPr>
            <p:cNvPr id="7" name="Organigramme : Connecteur 6"/>
            <p:cNvSpPr/>
            <p:nvPr/>
          </p:nvSpPr>
          <p:spPr>
            <a:xfrm>
              <a:off x="9991481" y="1264461"/>
              <a:ext cx="1973629" cy="151493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t>Les bailleurs de fonds </a:t>
              </a:r>
              <a:endParaRPr lang="fr-FR" sz="1400" b="1" dirty="0"/>
            </a:p>
          </p:txBody>
        </p:sp>
        <p:cxnSp>
          <p:nvCxnSpPr>
            <p:cNvPr id="10" name="Connecteur droit avec flèche 9"/>
            <p:cNvCxnSpPr/>
            <p:nvPr/>
          </p:nvCxnSpPr>
          <p:spPr>
            <a:xfrm>
              <a:off x="5087815" y="2307011"/>
              <a:ext cx="1664677" cy="120991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2" name="Connecteur droit avec flèche 11"/>
            <p:cNvCxnSpPr/>
            <p:nvPr/>
          </p:nvCxnSpPr>
          <p:spPr>
            <a:xfrm>
              <a:off x="6588369" y="5087815"/>
              <a:ext cx="2309446"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4" name="Connecteur droit avec flèche 13"/>
            <p:cNvCxnSpPr/>
            <p:nvPr/>
          </p:nvCxnSpPr>
          <p:spPr>
            <a:xfrm flipH="1">
              <a:off x="8686799" y="2573094"/>
              <a:ext cx="1570892" cy="109870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Connecteur droit avec flèche 15"/>
            <p:cNvCxnSpPr/>
            <p:nvPr/>
          </p:nvCxnSpPr>
          <p:spPr>
            <a:xfrm flipH="1" flipV="1">
              <a:off x="8370275" y="2159863"/>
              <a:ext cx="1887415" cy="36426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5" name="Connecteur droit avec flèche 24"/>
            <p:cNvCxnSpPr/>
            <p:nvPr/>
          </p:nvCxnSpPr>
          <p:spPr>
            <a:xfrm>
              <a:off x="5087815" y="2283442"/>
              <a:ext cx="668216" cy="177262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9" name="Flèche vers le bas 28"/>
            <p:cNvSpPr/>
            <p:nvPr/>
          </p:nvSpPr>
          <p:spPr>
            <a:xfrm rot="2792649">
              <a:off x="6312840" y="3906065"/>
              <a:ext cx="550985" cy="5144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lèche vers le bas 29"/>
            <p:cNvSpPr/>
            <p:nvPr/>
          </p:nvSpPr>
          <p:spPr>
            <a:xfrm rot="18061623">
              <a:off x="8496383" y="4093559"/>
              <a:ext cx="550985" cy="4337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vers le bas 30"/>
            <p:cNvSpPr/>
            <p:nvPr/>
          </p:nvSpPr>
          <p:spPr>
            <a:xfrm rot="21396129" flipV="1">
              <a:off x="7472056" y="2263988"/>
              <a:ext cx="550985" cy="5019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10429386" y="4273579"/>
              <a:ext cx="1535724" cy="769441"/>
            </a:xfrm>
            <a:prstGeom prst="rect">
              <a:avLst/>
            </a:prstGeom>
            <a:noFill/>
          </p:spPr>
          <p:txBody>
            <a:bodyPr wrap="square" rtlCol="0">
              <a:spAutoFit/>
            </a:bodyPr>
            <a:lstStyle/>
            <a:p>
              <a:r>
                <a:rPr lang="fr-FR" sz="1100" b="1" dirty="0" smtClean="0"/>
                <a:t>Mise en œuvre des actions, recueil des besoins et données sur terrain</a:t>
              </a:r>
              <a:endParaRPr lang="fr-FR" sz="1100" b="1" dirty="0"/>
            </a:p>
          </p:txBody>
        </p:sp>
        <p:sp>
          <p:nvSpPr>
            <p:cNvPr id="33" name="ZoneTexte 32"/>
            <p:cNvSpPr txBox="1"/>
            <p:nvPr/>
          </p:nvSpPr>
          <p:spPr>
            <a:xfrm>
              <a:off x="3710354" y="3671799"/>
              <a:ext cx="1377461" cy="1277273"/>
            </a:xfrm>
            <a:prstGeom prst="rect">
              <a:avLst/>
            </a:prstGeom>
            <a:noFill/>
          </p:spPr>
          <p:txBody>
            <a:bodyPr wrap="square" rtlCol="0">
              <a:spAutoFit/>
            </a:bodyPr>
            <a:lstStyle/>
            <a:p>
              <a:r>
                <a:rPr lang="fr-FR" sz="1100" b="1" dirty="0" smtClean="0"/>
                <a:t>Appui à la déclinaison des stratégies nationales au niveau RTTAH</a:t>
              </a:r>
            </a:p>
            <a:p>
              <a:r>
                <a:rPr lang="fr-FR" sz="1100" b="1" dirty="0" smtClean="0"/>
                <a:t>Coordonner et harmoniser</a:t>
              </a:r>
            </a:p>
          </p:txBody>
        </p:sp>
        <p:sp>
          <p:nvSpPr>
            <p:cNvPr id="34" name="ZoneTexte 33"/>
            <p:cNvSpPr txBox="1"/>
            <p:nvPr/>
          </p:nvSpPr>
          <p:spPr>
            <a:xfrm>
              <a:off x="10429386" y="2813104"/>
              <a:ext cx="1535724" cy="600164"/>
            </a:xfrm>
            <a:prstGeom prst="rect">
              <a:avLst/>
            </a:prstGeom>
            <a:noFill/>
          </p:spPr>
          <p:txBody>
            <a:bodyPr wrap="square" rtlCol="0">
              <a:spAutoFit/>
            </a:bodyPr>
            <a:lstStyle/>
            <a:p>
              <a:r>
                <a:rPr lang="fr-FR" sz="1100" b="1" dirty="0" smtClean="0"/>
                <a:t>Recherche de fonds, d’assistance et d’expertise</a:t>
              </a:r>
              <a:endParaRPr lang="fr-FR" sz="1100" b="1" dirty="0"/>
            </a:p>
          </p:txBody>
        </p:sp>
        <p:sp>
          <p:nvSpPr>
            <p:cNvPr id="35" name="ZoneTexte 34"/>
            <p:cNvSpPr txBox="1"/>
            <p:nvPr/>
          </p:nvSpPr>
          <p:spPr>
            <a:xfrm>
              <a:off x="5597731" y="301853"/>
              <a:ext cx="2338791" cy="769441"/>
            </a:xfrm>
            <a:prstGeom prst="rect">
              <a:avLst/>
            </a:prstGeom>
            <a:noFill/>
          </p:spPr>
          <p:txBody>
            <a:bodyPr wrap="square" rtlCol="0">
              <a:spAutoFit/>
            </a:bodyPr>
            <a:lstStyle/>
            <a:p>
              <a:r>
                <a:rPr lang="fr-FR" sz="1100" b="1" dirty="0" smtClean="0"/>
                <a:t>S’informer sur les stratégies, suivi et plaidoyer pour la RTTAH (fonds, expertise et adéquation aux réalités régionales)</a:t>
              </a:r>
              <a:endParaRPr lang="fr-FR" sz="1100" b="1" dirty="0"/>
            </a:p>
          </p:txBody>
        </p:sp>
        <p:sp>
          <p:nvSpPr>
            <p:cNvPr id="36" name="ZoneTexte 35"/>
            <p:cNvSpPr txBox="1"/>
            <p:nvPr/>
          </p:nvSpPr>
          <p:spPr>
            <a:xfrm>
              <a:off x="8539520" y="380452"/>
              <a:ext cx="2241559" cy="938719"/>
            </a:xfrm>
            <a:prstGeom prst="rect">
              <a:avLst/>
            </a:prstGeom>
            <a:noFill/>
          </p:spPr>
          <p:txBody>
            <a:bodyPr wrap="square" rtlCol="0">
              <a:spAutoFit/>
            </a:bodyPr>
            <a:lstStyle/>
            <a:p>
              <a:r>
                <a:rPr lang="fr-FR" sz="1100" b="1" dirty="0" smtClean="0"/>
                <a:t>Développement des projets et initiatives </a:t>
              </a:r>
            </a:p>
            <a:p>
              <a:r>
                <a:rPr lang="fr-FR" sz="1100" b="1" dirty="0" smtClean="0"/>
                <a:t>Compagnes de sensibilisation</a:t>
              </a:r>
            </a:p>
            <a:p>
              <a:r>
                <a:rPr lang="fr-FR" sz="1100" b="1" dirty="0" smtClean="0"/>
                <a:t>Recherche-action </a:t>
              </a:r>
            </a:p>
            <a:p>
              <a:r>
                <a:rPr lang="fr-FR" sz="1100" b="1" dirty="0" smtClean="0"/>
                <a:t>Insertion économique </a:t>
              </a:r>
            </a:p>
          </p:txBody>
        </p:sp>
      </p:grpSp>
    </p:spTree>
    <p:extLst>
      <p:ext uri="{BB962C8B-B14F-4D97-AF65-F5344CB8AC3E}">
        <p14:creationId xmlns:p14="http://schemas.microsoft.com/office/powerpoint/2010/main" val="2985862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E38D5E-BBD1-E440-8277-522127BF9871}"/>
              </a:ext>
            </a:extLst>
          </p:cNvPr>
          <p:cNvSpPr>
            <a:spLocks noGrp="1"/>
          </p:cNvSpPr>
          <p:nvPr>
            <p:ph type="title"/>
          </p:nvPr>
        </p:nvSpPr>
        <p:spPr/>
        <p:txBody>
          <a:bodyPr>
            <a:normAutofit fontScale="90000"/>
          </a:bodyPr>
          <a:lstStyle/>
          <a:p>
            <a:r>
              <a:rPr lang="fr-FR" dirty="0"/>
              <a:t>Déroulement de l’étude – présentation des résultats </a:t>
            </a:r>
          </a:p>
        </p:txBody>
      </p:sp>
      <p:sp>
        <p:nvSpPr>
          <p:cNvPr id="11" name="Espace réservé du texte 3"/>
          <p:cNvSpPr txBox="1">
            <a:spLocks/>
          </p:cNvSpPr>
          <p:nvPr/>
        </p:nvSpPr>
        <p:spPr>
          <a:xfrm>
            <a:off x="58616" y="1616751"/>
            <a:ext cx="4316506" cy="576262"/>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algn="ctr"/>
            <a:r>
              <a:rPr lang="fr-FR" sz="1400" b="1" dirty="0"/>
              <a:t>Descriptif méthodologique </a:t>
            </a:r>
          </a:p>
        </p:txBody>
      </p:sp>
      <p:sp>
        <p:nvSpPr>
          <p:cNvPr id="12" name="Espace réservé du contenu 2"/>
          <p:cNvSpPr>
            <a:spLocks noGrp="1"/>
          </p:cNvSpPr>
          <p:nvPr>
            <p:ph sz="half" idx="4294967295"/>
          </p:nvPr>
        </p:nvSpPr>
        <p:spPr>
          <a:xfrm>
            <a:off x="58616" y="2374282"/>
            <a:ext cx="4339952" cy="3894361"/>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fr-FR" sz="1500" b="1" dirty="0">
                <a:solidFill>
                  <a:schemeClr val="accent1">
                    <a:lumMod val="50000"/>
                  </a:schemeClr>
                </a:solidFill>
              </a:rPr>
              <a:t>02 phases de réalisation : </a:t>
            </a:r>
          </a:p>
          <a:p>
            <a:pPr marL="0" indent="0">
              <a:buNone/>
            </a:pPr>
            <a:r>
              <a:rPr lang="fr-FR" sz="1400" dirty="0">
                <a:solidFill>
                  <a:schemeClr val="accent1">
                    <a:lumMod val="50000"/>
                  </a:schemeClr>
                </a:solidFill>
              </a:rPr>
              <a:t>étude diagnostic et élaboration de la stratégie</a:t>
            </a:r>
          </a:p>
          <a:p>
            <a:pPr marL="0" indent="0">
              <a:buNone/>
            </a:pPr>
            <a:r>
              <a:rPr lang="fr-FR" sz="1400" b="1" dirty="0">
                <a:solidFill>
                  <a:schemeClr val="accent1">
                    <a:lumMod val="50000"/>
                  </a:schemeClr>
                </a:solidFill>
              </a:rPr>
              <a:t>Cadre d’analyse des besoins proposés:</a:t>
            </a:r>
          </a:p>
          <a:p>
            <a:pPr lvl="1">
              <a:spcAft>
                <a:spcPts val="0"/>
              </a:spcAft>
              <a:buFont typeface="Arial" panose="020B0604020202020204" pitchFamily="34" charset="0"/>
              <a:buChar char="•"/>
            </a:pPr>
            <a:r>
              <a:rPr lang="fr-FR" sz="1400" dirty="0">
                <a:solidFill>
                  <a:schemeClr val="accent1">
                    <a:lumMod val="50000"/>
                  </a:schemeClr>
                </a:solidFill>
              </a:rPr>
              <a:t>Ecart dans l’accès aux services </a:t>
            </a:r>
          </a:p>
          <a:p>
            <a:pPr lvl="1">
              <a:spcAft>
                <a:spcPts val="0"/>
              </a:spcAft>
              <a:buFont typeface="Arial" panose="020B0604020202020204" pitchFamily="34" charset="0"/>
              <a:buChar char="•"/>
            </a:pPr>
            <a:r>
              <a:rPr lang="fr-FR" sz="1400" dirty="0">
                <a:solidFill>
                  <a:schemeClr val="accent1">
                    <a:lumMod val="50000"/>
                  </a:schemeClr>
                </a:solidFill>
              </a:rPr>
              <a:t>Ecart dans l’accès aux ressources économiques</a:t>
            </a:r>
          </a:p>
          <a:p>
            <a:pPr lvl="1">
              <a:spcAft>
                <a:spcPts val="0"/>
              </a:spcAft>
              <a:buFont typeface="Arial" panose="020B0604020202020204" pitchFamily="34" charset="0"/>
              <a:buChar char="•"/>
            </a:pPr>
            <a:r>
              <a:rPr lang="fr-FR" sz="1400" dirty="0">
                <a:solidFill>
                  <a:schemeClr val="accent1">
                    <a:lumMod val="50000"/>
                  </a:schemeClr>
                </a:solidFill>
              </a:rPr>
              <a:t>Analyse des discriminations, stéréotypes et des violences</a:t>
            </a:r>
          </a:p>
          <a:p>
            <a:pPr marL="0" indent="0">
              <a:buNone/>
            </a:pPr>
            <a:r>
              <a:rPr lang="fr-FR" sz="1500" b="1" dirty="0">
                <a:solidFill>
                  <a:schemeClr val="accent1">
                    <a:lumMod val="50000"/>
                  </a:schemeClr>
                </a:solidFill>
              </a:rPr>
              <a:t>Méthodes de collectes de données:</a:t>
            </a:r>
          </a:p>
          <a:p>
            <a:r>
              <a:rPr lang="fr-FR" sz="1400" b="1" dirty="0">
                <a:solidFill>
                  <a:schemeClr val="accent1">
                    <a:lumMod val="50000"/>
                  </a:schemeClr>
                </a:solidFill>
              </a:rPr>
              <a:t>Analyse des données</a:t>
            </a:r>
            <a:r>
              <a:rPr lang="fr-FR" sz="1400" dirty="0">
                <a:solidFill>
                  <a:schemeClr val="accent1">
                    <a:lumMod val="50000"/>
                  </a:schemeClr>
                </a:solidFill>
              </a:rPr>
              <a:t> secondaires, études et publications</a:t>
            </a:r>
          </a:p>
          <a:p>
            <a:r>
              <a:rPr lang="fr-FR" sz="1400" b="1" dirty="0">
                <a:solidFill>
                  <a:schemeClr val="accent1">
                    <a:lumMod val="50000"/>
                  </a:schemeClr>
                </a:solidFill>
              </a:rPr>
              <a:t>Entretiens semi-directifs </a:t>
            </a:r>
            <a:r>
              <a:rPr lang="fr-FR" sz="1400" dirty="0">
                <a:solidFill>
                  <a:schemeClr val="accent1">
                    <a:lumMod val="50000"/>
                  </a:schemeClr>
                </a:solidFill>
              </a:rPr>
              <a:t>avec les parties prenantes pré-identifiés</a:t>
            </a:r>
          </a:p>
          <a:p>
            <a:r>
              <a:rPr lang="fr-FR" sz="1400" dirty="0">
                <a:solidFill>
                  <a:schemeClr val="accent1">
                    <a:lumMod val="50000"/>
                  </a:schemeClr>
                </a:solidFill>
              </a:rPr>
              <a:t>Focus group de discussion</a:t>
            </a:r>
            <a:endParaRPr lang="fr-FR" sz="1700" dirty="0">
              <a:solidFill>
                <a:schemeClr val="accent1">
                  <a:lumMod val="50000"/>
                </a:schemeClr>
              </a:solidFill>
            </a:endParaRPr>
          </a:p>
          <a:p>
            <a:pPr>
              <a:buFont typeface="Arial" panose="020B0604020202020204" pitchFamily="34" charset="0"/>
              <a:buChar char="•"/>
            </a:pPr>
            <a:endParaRPr lang="fr-FR" b="1" dirty="0"/>
          </a:p>
          <a:p>
            <a:pPr marL="0" indent="0">
              <a:buNone/>
            </a:pPr>
            <a:endParaRPr lang="fr-FR" dirty="0"/>
          </a:p>
          <a:p>
            <a:pPr marL="0" indent="0">
              <a:buNone/>
            </a:pPr>
            <a:endParaRPr lang="fr-FR" dirty="0"/>
          </a:p>
          <a:p>
            <a:pPr marL="0" indent="0">
              <a:buNone/>
            </a:pPr>
            <a:endParaRPr lang="fr-FR" dirty="0"/>
          </a:p>
        </p:txBody>
      </p:sp>
      <p:sp>
        <p:nvSpPr>
          <p:cNvPr id="13" name="Espace réservé du texte 4"/>
          <p:cNvSpPr txBox="1">
            <a:spLocks/>
          </p:cNvSpPr>
          <p:nvPr/>
        </p:nvSpPr>
        <p:spPr>
          <a:xfrm>
            <a:off x="4777891" y="1610613"/>
            <a:ext cx="4007222" cy="576262"/>
          </a:xfrm>
          <a:prstGeom prst="rect">
            <a:avLst/>
          </a:prstGeom>
          <a:effectLst>
            <a:outerShdw blurRad="50800" dir="1440000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algn="ctr"/>
            <a:r>
              <a:rPr lang="fr-FR" sz="1400" b="1" dirty="0"/>
              <a:t>Groupes cibles </a:t>
            </a:r>
          </a:p>
        </p:txBody>
      </p:sp>
      <p:graphicFrame>
        <p:nvGraphicFramePr>
          <p:cNvPr id="18" name="Espace réservé du contenu 17"/>
          <p:cNvGraphicFramePr>
            <a:graphicFrameLocks noGrp="1"/>
          </p:cNvGraphicFramePr>
          <p:nvPr>
            <p:ph sz="quarter" idx="4294967295"/>
            <p:extLst>
              <p:ext uri="{D42A27DB-BD31-4B8C-83A1-F6EECF244321}">
                <p14:modId xmlns:p14="http://schemas.microsoft.com/office/powerpoint/2010/main" val="3319260803"/>
              </p:ext>
            </p:extLst>
          </p:nvPr>
        </p:nvGraphicFramePr>
        <p:xfrm>
          <a:off x="4825950" y="2367210"/>
          <a:ext cx="4006850" cy="3895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Espace réservé du texte 3"/>
          <p:cNvSpPr txBox="1">
            <a:spLocks/>
          </p:cNvSpPr>
          <p:nvPr/>
        </p:nvSpPr>
        <p:spPr>
          <a:xfrm>
            <a:off x="9255243" y="1598615"/>
            <a:ext cx="2232153" cy="576261"/>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algn="ctr"/>
            <a:r>
              <a:rPr lang="fr-FR" sz="1400" b="1" dirty="0"/>
              <a:t>Présentation livrables </a:t>
            </a:r>
          </a:p>
        </p:txBody>
      </p:sp>
      <p:sp>
        <p:nvSpPr>
          <p:cNvPr id="27" name="Espace réservé du contenu 2"/>
          <p:cNvSpPr>
            <a:spLocks noGrp="1"/>
          </p:cNvSpPr>
          <p:nvPr>
            <p:ph sz="half" idx="4294967295"/>
          </p:nvPr>
        </p:nvSpPr>
        <p:spPr>
          <a:xfrm>
            <a:off x="9286504" y="2293750"/>
            <a:ext cx="2200892" cy="3866735"/>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endParaRPr lang="fr-FR" sz="1500" b="1" dirty="0">
              <a:solidFill>
                <a:schemeClr val="accent1">
                  <a:lumMod val="50000"/>
                </a:schemeClr>
              </a:solidFill>
            </a:endParaRPr>
          </a:p>
          <a:p>
            <a:pPr marL="0" indent="0">
              <a:buNone/>
            </a:pPr>
            <a:r>
              <a:rPr lang="fr-FR" sz="1800" dirty="0"/>
              <a:t>Résumé des résultats de diagnostic </a:t>
            </a:r>
          </a:p>
          <a:p>
            <a:pPr marL="0" indent="0">
              <a:buNone/>
            </a:pPr>
            <a:endParaRPr lang="fr-FR" sz="1200" b="1" dirty="0">
              <a:solidFill>
                <a:schemeClr val="accent1">
                  <a:lumMod val="50000"/>
                </a:schemeClr>
              </a:solidFill>
            </a:endParaRPr>
          </a:p>
          <a:p>
            <a:pPr marL="0" indent="0">
              <a:buNone/>
            </a:pPr>
            <a:r>
              <a:rPr lang="fr-FR" sz="1800" dirty="0"/>
              <a:t>Présentation de la stratégie GIS </a:t>
            </a:r>
          </a:p>
          <a:p>
            <a:pPr marL="0" indent="0">
              <a:buNone/>
            </a:pPr>
            <a:endParaRPr lang="fr-FR" sz="2000" dirty="0"/>
          </a:p>
          <a:p>
            <a:pPr marL="0" indent="0">
              <a:buNone/>
            </a:pPr>
            <a:endParaRPr lang="fr-FR" dirty="0"/>
          </a:p>
        </p:txBody>
      </p:sp>
    </p:spTree>
    <p:extLst>
      <p:ext uri="{BB962C8B-B14F-4D97-AF65-F5344CB8AC3E}">
        <p14:creationId xmlns:p14="http://schemas.microsoft.com/office/powerpoint/2010/main" val="32374838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a:xfrm>
            <a:off x="609600" y="792079"/>
            <a:ext cx="2852928" cy="2068351"/>
          </a:xfrm>
        </p:spPr>
        <p:txBody>
          <a:bodyPr/>
          <a:lstStyle/>
          <a:p>
            <a:r>
              <a:rPr lang="fr-FR" dirty="0" smtClean="0"/>
              <a:t>Quelques orientations pour renforcer la position institutionnelle de l’AREP en matière du GIS</a:t>
            </a:r>
            <a:endParaRPr lang="fr-FR" dirty="0"/>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946566" y="1547446"/>
            <a:ext cx="7620000" cy="4021016"/>
          </a:xfrm>
        </p:spPr>
        <p:txBody>
          <a:bodyPr>
            <a:noAutofit/>
          </a:bodyPr>
          <a:lstStyle/>
          <a:p>
            <a:pPr marL="0" indent="0">
              <a:buNone/>
            </a:pPr>
            <a:r>
              <a:rPr lang="fr-FR" sz="1400" b="1" dirty="0" smtClean="0"/>
              <a:t>Une institution modèle en genre et en égalité des chances </a:t>
            </a:r>
          </a:p>
          <a:p>
            <a:r>
              <a:rPr lang="fr-FR" sz="1400" dirty="0" smtClean="0"/>
              <a:t>Activités internes (Audit interne, Plan d’action interne GIS, …)</a:t>
            </a:r>
          </a:p>
          <a:p>
            <a:pPr marL="0" indent="0">
              <a:buNone/>
            </a:pPr>
            <a:endParaRPr lang="fr-FR" sz="1400" dirty="0" smtClean="0"/>
          </a:p>
          <a:p>
            <a:pPr marL="0" indent="0">
              <a:buNone/>
            </a:pPr>
            <a:r>
              <a:rPr lang="fr-FR" sz="1400" b="1" dirty="0" smtClean="0"/>
              <a:t>Renforcement de l’expertise interne de l’AREP</a:t>
            </a:r>
          </a:p>
          <a:p>
            <a:r>
              <a:rPr lang="fr-FR" sz="1400" dirty="0" smtClean="0"/>
              <a:t>Projet de Jumelage avec une entité séminaire en Angleterre</a:t>
            </a:r>
          </a:p>
          <a:p>
            <a:r>
              <a:rPr lang="fr-FR" sz="1400" dirty="0" smtClean="0"/>
              <a:t>Renforcer le lien d’échange et d’apprentissage avec les OSC et l’Université  </a:t>
            </a:r>
          </a:p>
          <a:p>
            <a:r>
              <a:rPr lang="fr-FR" sz="1400" dirty="0" smtClean="0"/>
              <a:t>S’informer et échanger sur les bonnes pratiques avec des organisations au niveau national (groupe AMH, HI, PNPM, GIZ, Coopération Suisse, </a:t>
            </a:r>
            <a:r>
              <a:rPr lang="fr-FR" sz="1400" dirty="0" err="1" smtClean="0"/>
              <a:t>Enabel</a:t>
            </a:r>
            <a:r>
              <a:rPr lang="fr-FR" sz="1400" dirty="0" smtClean="0"/>
              <a:t>, ONUFEMMES, UNICEF, PNUD…) </a:t>
            </a:r>
          </a:p>
          <a:p>
            <a:r>
              <a:rPr lang="fr-FR" sz="1400" dirty="0" smtClean="0"/>
              <a:t>Formations et voyage d’étude pour visiter des expériences pilotes</a:t>
            </a:r>
          </a:p>
          <a:p>
            <a:pPr marL="0" indent="0">
              <a:buNone/>
            </a:pPr>
            <a:endParaRPr lang="fr-FR" sz="1400" dirty="0" smtClean="0"/>
          </a:p>
          <a:p>
            <a:pPr marL="0" indent="0">
              <a:buNone/>
            </a:pPr>
            <a:r>
              <a:rPr lang="fr-FR" sz="1400" b="1" dirty="0" smtClean="0"/>
              <a:t>Renforcement de la fonction Suivi-Evaluation </a:t>
            </a:r>
          </a:p>
          <a:p>
            <a:pPr marL="0" indent="0">
              <a:buNone/>
            </a:pPr>
            <a:r>
              <a:rPr lang="fr-FR" sz="1400" dirty="0" smtClean="0"/>
              <a:t>Afin </a:t>
            </a:r>
            <a:r>
              <a:rPr lang="fr-FR" sz="1400" dirty="0"/>
              <a:t>de renforcer la production des connaissances pour mieux orienter l’action de l’Agence et afin de renforcer sa </a:t>
            </a:r>
            <a:r>
              <a:rPr lang="fr-FR" sz="1400" dirty="0" smtClean="0"/>
              <a:t>position institutionnel, l’AREP devra instaurer un système de suivi-</a:t>
            </a:r>
            <a:r>
              <a:rPr lang="fr-FR" sz="1400" i="1" dirty="0" smtClean="0"/>
              <a:t>évaluation interne </a:t>
            </a:r>
            <a:r>
              <a:rPr lang="fr-FR" sz="1400" dirty="0" smtClean="0"/>
              <a:t>de </a:t>
            </a:r>
            <a:r>
              <a:rPr lang="fr-FR" sz="1400" dirty="0"/>
              <a:t>ses </a:t>
            </a:r>
            <a:r>
              <a:rPr lang="fr-FR" sz="1400" dirty="0" smtClean="0"/>
              <a:t>projets et actions. </a:t>
            </a:r>
            <a:endParaRPr lang="fr-FR" sz="1400" dirty="0"/>
          </a:p>
        </p:txBody>
      </p:sp>
      <p:sp>
        <p:nvSpPr>
          <p:cNvPr id="4" name="Espace réservé du texte 3"/>
          <p:cNvSpPr>
            <a:spLocks noGrp="1"/>
          </p:cNvSpPr>
          <p:nvPr>
            <p:ph type="body" sz="half" idx="2"/>
          </p:nvPr>
        </p:nvSpPr>
        <p:spPr/>
        <p:txBody>
          <a:bodyPr>
            <a:normAutofit/>
          </a:bodyPr>
          <a:lstStyle/>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p:txBody>
      </p:sp>
    </p:spTree>
    <p:extLst>
      <p:ext uri="{BB962C8B-B14F-4D97-AF65-F5344CB8AC3E}">
        <p14:creationId xmlns:p14="http://schemas.microsoft.com/office/powerpoint/2010/main" val="2641150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794494"/>
            <a:ext cx="2852928" cy="1479521"/>
          </a:xfrm>
        </p:spPr>
        <p:txBody>
          <a:bodyPr/>
          <a:lstStyle/>
          <a:p>
            <a:r>
              <a:rPr lang="fr-FR" dirty="0" smtClean="0"/>
              <a:t>Autres problématiques non-couvertes par la stratégie GIS</a:t>
            </a:r>
            <a:endParaRPr lang="fr-FR" dirty="0"/>
          </a:p>
        </p:txBody>
      </p:sp>
      <p:sp>
        <p:nvSpPr>
          <p:cNvPr id="3" name="Espace réservé du contenu 2"/>
          <p:cNvSpPr>
            <a:spLocks noGrp="1"/>
          </p:cNvSpPr>
          <p:nvPr>
            <p:ph idx="1"/>
          </p:nvPr>
        </p:nvSpPr>
        <p:spPr/>
        <p:txBody>
          <a:bodyPr>
            <a:normAutofit/>
          </a:bodyPr>
          <a:lstStyle/>
          <a:p>
            <a:pPr>
              <a:lnSpc>
                <a:spcPct val="150000"/>
              </a:lnSpc>
            </a:pPr>
            <a:r>
              <a:rPr lang="fr-FR" sz="2000" dirty="0" smtClean="0"/>
              <a:t>Les jeunes: « </a:t>
            </a:r>
            <a:r>
              <a:rPr lang="fr-FR" sz="2000" i="1" dirty="0" err="1" smtClean="0"/>
              <a:t>herraga</a:t>
            </a:r>
            <a:r>
              <a:rPr lang="fr-FR" sz="2000" i="1" dirty="0" smtClean="0"/>
              <a:t> marocains</a:t>
            </a:r>
            <a:r>
              <a:rPr lang="fr-FR" sz="2000" dirty="0" smtClean="0"/>
              <a:t> »,  la délinquance, l’addiction aux drogues, l’arrêt de scolarisation, exclusion et crise de citoyenneté, chômage, la violence etc. </a:t>
            </a:r>
            <a:r>
              <a:rPr lang="fr-FR" sz="2000" dirty="0"/>
              <a:t> </a:t>
            </a:r>
            <a:endParaRPr lang="fr-FR" sz="2000" dirty="0" smtClean="0"/>
          </a:p>
          <a:p>
            <a:pPr>
              <a:lnSpc>
                <a:spcPct val="150000"/>
              </a:lnSpc>
            </a:pPr>
            <a:r>
              <a:rPr lang="fr-FR" sz="2000" dirty="0" smtClean="0"/>
              <a:t>Les enfants: enfants de la rue, migrants mineurs non-accompagnés, enfants victimes de violences, abus sexuel et inceste etc. </a:t>
            </a:r>
          </a:p>
          <a:p>
            <a:pPr>
              <a:lnSpc>
                <a:spcPct val="150000"/>
              </a:lnSpc>
            </a:pPr>
            <a:r>
              <a:rPr lang="fr-FR" sz="2000" dirty="0" smtClean="0"/>
              <a:t>Les personnes âgées</a:t>
            </a:r>
          </a:p>
          <a:p>
            <a:pPr>
              <a:lnSpc>
                <a:spcPct val="150000"/>
              </a:lnSpc>
            </a:pPr>
            <a:r>
              <a:rPr lang="fr-FR" sz="2000" dirty="0" smtClean="0"/>
              <a:t>Les anciens détenues</a:t>
            </a:r>
          </a:p>
          <a:p>
            <a:endParaRPr lang="fr-FR" dirty="0" smtClean="0"/>
          </a:p>
        </p:txBody>
      </p:sp>
    </p:spTree>
    <p:extLst>
      <p:ext uri="{BB962C8B-B14F-4D97-AF65-F5344CB8AC3E}">
        <p14:creationId xmlns:p14="http://schemas.microsoft.com/office/powerpoint/2010/main" val="22396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idx="4294967295"/>
          </p:nvPr>
        </p:nvSpPr>
        <p:spPr>
          <a:xfrm>
            <a:off x="609600" y="1552699"/>
            <a:ext cx="10972800" cy="3752603"/>
          </a:xfrm>
        </p:spPr>
        <p:txBody>
          <a:bodyPr>
            <a:normAutofit/>
          </a:bodyPr>
          <a:lstStyle/>
          <a:p>
            <a:pPr algn="ctr"/>
            <a:r>
              <a:rPr lang="fr-FR" dirty="0"/>
              <a:t>Merci pour votre attention</a:t>
            </a:r>
            <a:br>
              <a:rPr lang="fr-FR" dirty="0"/>
            </a:br>
            <a:endParaRPr lang="fr-FR" dirty="0"/>
          </a:p>
        </p:txBody>
      </p:sp>
    </p:spTree>
    <p:extLst>
      <p:ext uri="{BB962C8B-B14F-4D97-AF65-F5344CB8AC3E}">
        <p14:creationId xmlns:p14="http://schemas.microsoft.com/office/powerpoint/2010/main" val="3594427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A0C2F6-910E-D448-BD6C-B2B58CE6E2A3}"/>
              </a:ext>
            </a:extLst>
          </p:cNvPr>
          <p:cNvSpPr>
            <a:spLocks noGrp="1"/>
          </p:cNvSpPr>
          <p:nvPr>
            <p:ph type="title"/>
          </p:nvPr>
        </p:nvSpPr>
        <p:spPr/>
        <p:txBody>
          <a:bodyPr/>
          <a:lstStyle/>
          <a:p>
            <a:r>
              <a:rPr lang="fr-FR" dirty="0"/>
              <a:t>Résultats du Diagnostic</a:t>
            </a:r>
          </a:p>
        </p:txBody>
      </p:sp>
      <p:sp>
        <p:nvSpPr>
          <p:cNvPr id="3" name="Text Placeholder 2">
            <a:extLst>
              <a:ext uri="{FF2B5EF4-FFF2-40B4-BE49-F238E27FC236}">
                <a16:creationId xmlns="" xmlns:a16="http://schemas.microsoft.com/office/drawing/2014/main" id="{DB620C2A-B30A-B045-801A-DB633CB1A1F4}"/>
              </a:ext>
            </a:extLst>
          </p:cNvPr>
          <p:cNvSpPr>
            <a:spLocks noGrp="1"/>
          </p:cNvSpPr>
          <p:nvPr>
            <p:ph type="body" idx="1"/>
          </p:nvPr>
        </p:nvSpPr>
        <p:spPr/>
        <p:txBody>
          <a:bodyPr/>
          <a:lstStyle/>
          <a:p>
            <a:r>
              <a:rPr lang="fr-FR" dirty="0"/>
              <a:t>Besoins et opportunités</a:t>
            </a:r>
          </a:p>
        </p:txBody>
      </p:sp>
    </p:spTree>
    <p:extLst>
      <p:ext uri="{BB962C8B-B14F-4D97-AF65-F5344CB8AC3E}">
        <p14:creationId xmlns:p14="http://schemas.microsoft.com/office/powerpoint/2010/main" val="422688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C05552-D6DA-ED4B-BCF5-720F656E5960}"/>
              </a:ext>
            </a:extLst>
          </p:cNvPr>
          <p:cNvSpPr>
            <a:spLocks noGrp="1"/>
          </p:cNvSpPr>
          <p:nvPr>
            <p:ph type="title"/>
          </p:nvPr>
        </p:nvSpPr>
        <p:spPr>
          <a:xfrm>
            <a:off x="29245" y="189177"/>
            <a:ext cx="7285956" cy="795562"/>
          </a:xfrm>
        </p:spPr>
        <p:txBody>
          <a:bodyPr>
            <a:normAutofit/>
          </a:bodyPr>
          <a:lstStyle/>
          <a:p>
            <a:r>
              <a:rPr lang="fr-FR" sz="2800" dirty="0"/>
              <a:t>Opportunités et défis des groupes marginalisés </a:t>
            </a:r>
          </a:p>
        </p:txBody>
      </p:sp>
      <p:graphicFrame>
        <p:nvGraphicFramePr>
          <p:cNvPr id="4" name="Diagramme 3"/>
          <p:cNvGraphicFramePr/>
          <p:nvPr>
            <p:extLst>
              <p:ext uri="{D42A27DB-BD31-4B8C-83A1-F6EECF244321}">
                <p14:modId xmlns:p14="http://schemas.microsoft.com/office/powerpoint/2010/main" val="3085973794"/>
              </p:ext>
            </p:extLst>
          </p:nvPr>
        </p:nvGraphicFramePr>
        <p:xfrm>
          <a:off x="480646" y="902678"/>
          <a:ext cx="11230708" cy="6050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2092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5AF623-8C5F-4F4F-B52A-A68BFAB2B901}"/>
              </a:ext>
            </a:extLst>
          </p:cNvPr>
          <p:cNvSpPr>
            <a:spLocks noGrp="1"/>
          </p:cNvSpPr>
          <p:nvPr>
            <p:ph type="title"/>
          </p:nvPr>
        </p:nvSpPr>
        <p:spPr/>
        <p:txBody>
          <a:bodyPr/>
          <a:lstStyle/>
          <a:p>
            <a:r>
              <a:rPr lang="fr-FR" dirty="0"/>
              <a:t>Migrants et réfugiés </a:t>
            </a:r>
          </a:p>
        </p:txBody>
      </p:sp>
      <p:sp>
        <p:nvSpPr>
          <p:cNvPr id="4" name="Espace réservé du contenu 3"/>
          <p:cNvSpPr>
            <a:spLocks noGrp="1"/>
          </p:cNvSpPr>
          <p:nvPr>
            <p:ph idx="1"/>
          </p:nvPr>
        </p:nvSpPr>
        <p:spPr>
          <a:xfrm>
            <a:off x="3962400" y="1243701"/>
            <a:ext cx="7620000" cy="4887468"/>
          </a:xfrm>
        </p:spPr>
        <p:txBody>
          <a:bodyPr>
            <a:normAutofit fontScale="62500" lnSpcReduction="20000"/>
          </a:bodyPr>
          <a:lstStyle/>
          <a:p>
            <a:r>
              <a:rPr lang="fr-FR" sz="2400" dirty="0"/>
              <a:t>Une grande vulnérabilité, plus particulièrement chez les femmes, les enfants et les jeunes </a:t>
            </a:r>
          </a:p>
          <a:p>
            <a:r>
              <a:rPr lang="fr-FR" sz="2400" dirty="0"/>
              <a:t>Des groupes plus vulnérables au sein de la population de migrants : les mineurs non accompagnés et les mères célibataires etc. </a:t>
            </a:r>
          </a:p>
          <a:p>
            <a:r>
              <a:rPr lang="fr-FR" sz="2400" dirty="0"/>
              <a:t>Victimes des violences et </a:t>
            </a:r>
            <a:r>
              <a:rPr lang="fr-FR" sz="2400" dirty="0" smtClean="0"/>
              <a:t>de la traite </a:t>
            </a:r>
            <a:r>
              <a:rPr lang="fr-FR" sz="2400" dirty="0"/>
              <a:t>des êtres humains</a:t>
            </a:r>
          </a:p>
          <a:p>
            <a:r>
              <a:rPr lang="fr-FR" sz="2400" dirty="0"/>
              <a:t>Difficulté de langues (</a:t>
            </a:r>
            <a:r>
              <a:rPr lang="fr-FR" sz="2400" dirty="0" err="1" smtClean="0"/>
              <a:t>Darija</a:t>
            </a:r>
            <a:r>
              <a:rPr lang="fr-FR" sz="2400" dirty="0"/>
              <a:t>) </a:t>
            </a:r>
          </a:p>
          <a:p>
            <a:r>
              <a:rPr lang="fr-FR" sz="2400" dirty="0"/>
              <a:t>Absence de soutien familial</a:t>
            </a:r>
          </a:p>
          <a:p>
            <a:r>
              <a:rPr lang="fr-FR" sz="2400" dirty="0"/>
              <a:t>Difficile pour eux </a:t>
            </a:r>
            <a:r>
              <a:rPr lang="fr-FR" sz="2400" dirty="0" smtClean="0"/>
              <a:t>de s’informer </a:t>
            </a:r>
            <a:r>
              <a:rPr lang="fr-FR" sz="2400" dirty="0"/>
              <a:t>et de </a:t>
            </a:r>
            <a:r>
              <a:rPr lang="fr-FR" sz="2400" dirty="0" smtClean="0"/>
              <a:t>bénéficier </a:t>
            </a:r>
            <a:r>
              <a:rPr lang="fr-FR" sz="2400" dirty="0"/>
              <a:t>des opportunités qui leur sont offertes</a:t>
            </a:r>
          </a:p>
          <a:p>
            <a:r>
              <a:rPr lang="fr-FR" sz="2400" dirty="0"/>
              <a:t>Une majorité non-régularisés et sont exclus des services ouverts aux étrangers</a:t>
            </a:r>
          </a:p>
          <a:p>
            <a:r>
              <a:rPr lang="fr-FR" sz="2400" dirty="0"/>
              <a:t>La région attire plus les migrants non-régularisés visant le passage vers l’Europe (~ 90%) vue également la précarité socio-économique que vient les marocains (surtout chômage</a:t>
            </a:r>
            <a:r>
              <a:rPr lang="fr-FR" sz="2400" dirty="0" smtClean="0"/>
              <a:t>) donc peu d’opportunités pour rester</a:t>
            </a:r>
            <a:endParaRPr lang="fr-FR" sz="2400" dirty="0"/>
          </a:p>
          <a:p>
            <a:r>
              <a:rPr lang="fr-FR" sz="2400" dirty="0"/>
              <a:t>Mouvements cycliques du Nord vers le Centre (la RTTAH attractive durant la période estivale)</a:t>
            </a:r>
          </a:p>
          <a:p>
            <a:r>
              <a:rPr lang="fr-FR" sz="2400" dirty="0" smtClean="0"/>
              <a:t>La </a:t>
            </a:r>
            <a:r>
              <a:rPr lang="fr-FR" sz="2400" dirty="0"/>
              <a:t>Région TTAH est devenu un territoire pour la migration : c’est le premier point de départ pour migrants en destination de l'Europe. En juin 2018, il y a eu environ 7 000 traversées (80 bateaux que dans le dernier weekend de juillet).</a:t>
            </a:r>
          </a:p>
          <a:p>
            <a:r>
              <a:rPr lang="fr-FR" sz="2400" dirty="0"/>
              <a:t>On estime que 1/3 à ½ des migrants du Maroc se trouvent dans la région du nord pendant l'été</a:t>
            </a:r>
          </a:p>
          <a:p>
            <a:r>
              <a:rPr lang="fr-FR" sz="2400" dirty="0" smtClean="0"/>
              <a:t>Les </a:t>
            </a:r>
            <a:r>
              <a:rPr lang="fr-FR" sz="2400" dirty="0"/>
              <a:t>femmes ayant plusieurs enfants sont les plus susceptibles de séjourner plus longtemps (</a:t>
            </a:r>
            <a:r>
              <a:rPr lang="fr-FR" sz="2400" dirty="0" smtClean="0"/>
              <a:t>traversée </a:t>
            </a:r>
            <a:r>
              <a:rPr lang="fr-FR" sz="2400" dirty="0"/>
              <a:t>trop dangereuse)</a:t>
            </a:r>
          </a:p>
        </p:txBody>
      </p:sp>
      <p:sp>
        <p:nvSpPr>
          <p:cNvPr id="5" name="Espace réservé du texte 4"/>
          <p:cNvSpPr>
            <a:spLocks noGrp="1"/>
          </p:cNvSpPr>
          <p:nvPr>
            <p:ph type="body" sz="half" idx="2"/>
          </p:nvPr>
        </p:nvSpPr>
        <p:spPr/>
        <p:txBody>
          <a:bodyPr>
            <a:normAutofit/>
          </a:bodyPr>
          <a:lstStyle/>
          <a:p>
            <a:r>
              <a:rPr lang="fr-FR" sz="1800" b="1" dirty="0"/>
              <a:t>Situation générales</a:t>
            </a:r>
          </a:p>
        </p:txBody>
      </p:sp>
    </p:spTree>
    <p:extLst>
      <p:ext uri="{BB962C8B-B14F-4D97-AF65-F5344CB8AC3E}">
        <p14:creationId xmlns:p14="http://schemas.microsoft.com/office/powerpoint/2010/main" val="984779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5AF623-8C5F-4F4F-B52A-A68BFAB2B901}"/>
              </a:ext>
            </a:extLst>
          </p:cNvPr>
          <p:cNvSpPr>
            <a:spLocks noGrp="1"/>
          </p:cNvSpPr>
          <p:nvPr>
            <p:ph type="title"/>
          </p:nvPr>
        </p:nvSpPr>
        <p:spPr/>
        <p:txBody>
          <a:bodyPr/>
          <a:lstStyle/>
          <a:p>
            <a:r>
              <a:rPr lang="fr-FR" dirty="0"/>
              <a:t>Migrants et réfugiés </a:t>
            </a:r>
          </a:p>
        </p:txBody>
      </p:sp>
      <p:sp>
        <p:nvSpPr>
          <p:cNvPr id="4" name="Espace réservé du contenu 3"/>
          <p:cNvSpPr>
            <a:spLocks noGrp="1"/>
          </p:cNvSpPr>
          <p:nvPr>
            <p:ph idx="1"/>
          </p:nvPr>
        </p:nvSpPr>
        <p:spPr>
          <a:xfrm>
            <a:off x="3962400" y="505151"/>
            <a:ext cx="7620000" cy="5590851"/>
          </a:xfrm>
        </p:spPr>
        <p:txBody>
          <a:bodyPr>
            <a:noAutofit/>
          </a:bodyPr>
          <a:lstStyle/>
          <a:p>
            <a:pPr defTabSz="330200">
              <a:buClr>
                <a:srgbClr val="000000"/>
              </a:buClr>
              <a:buSzPct val="100000"/>
            </a:pPr>
            <a:r>
              <a:rPr lang="fr-FR" sz="1100" b="1" dirty="0" smtClean="0"/>
              <a:t>Santé: </a:t>
            </a:r>
          </a:p>
          <a:p>
            <a:pPr marL="0" indent="0" defTabSz="330200">
              <a:buClr>
                <a:srgbClr val="000000"/>
              </a:buClr>
              <a:buSzPct val="100000"/>
              <a:buNone/>
            </a:pPr>
            <a:r>
              <a:rPr lang="fr-FR" sz="1100" dirty="0" smtClean="0"/>
              <a:t>des </a:t>
            </a:r>
            <a:r>
              <a:rPr lang="fr-FR" sz="1100" dirty="0"/>
              <a:t>refus d’accès aux soins </a:t>
            </a:r>
            <a:endParaRPr lang="fr-FR" sz="1100" dirty="0" smtClean="0"/>
          </a:p>
          <a:p>
            <a:pPr marL="0" indent="0" defTabSz="330200">
              <a:buClr>
                <a:srgbClr val="000000"/>
              </a:buClr>
              <a:buSzPct val="100000"/>
              <a:buNone/>
            </a:pPr>
            <a:r>
              <a:rPr lang="fr-FR" sz="1100" dirty="0" smtClean="0"/>
              <a:t>un </a:t>
            </a:r>
            <a:r>
              <a:rPr lang="fr-FR" sz="1100" dirty="0"/>
              <a:t>manque du personnel soignant ainsi qu’une mauvaise qualité des soins au même titre que les </a:t>
            </a:r>
            <a:r>
              <a:rPr lang="fr-FR" sz="1100" dirty="0" smtClean="0"/>
              <a:t>marocains</a:t>
            </a:r>
          </a:p>
          <a:p>
            <a:pPr marL="0" indent="0" defTabSz="330200">
              <a:buClr>
                <a:srgbClr val="000000"/>
              </a:buClr>
              <a:buSzPct val="100000"/>
              <a:buNone/>
            </a:pPr>
            <a:r>
              <a:rPr lang="fr-FR" sz="1100" dirty="0"/>
              <a:t>Les centres couvrant les quartiers à forte concentration d’étrangers sont sous-approvisionnés de médicaments.  </a:t>
            </a:r>
            <a:endParaRPr lang="fr-FR" sz="1100" dirty="0" smtClean="0"/>
          </a:p>
          <a:p>
            <a:pPr marL="0" indent="0" defTabSz="330200">
              <a:buClr>
                <a:srgbClr val="000000"/>
              </a:buClr>
              <a:buSzPct val="100000"/>
              <a:buNone/>
            </a:pPr>
            <a:r>
              <a:rPr lang="fr-FR" sz="1100" dirty="0"/>
              <a:t>manque de formation et de sensibilisation du personnel des établissements de santé sur le droit d’accès des étrangers aux services de santé sans intermédiation des </a:t>
            </a:r>
            <a:r>
              <a:rPr lang="fr-FR" sz="1100" dirty="0" smtClean="0"/>
              <a:t>associations</a:t>
            </a:r>
          </a:p>
          <a:p>
            <a:pPr marL="0" indent="0" defTabSz="330200">
              <a:buClr>
                <a:srgbClr val="000000"/>
              </a:buClr>
              <a:buSzPct val="100000"/>
              <a:buNone/>
            </a:pPr>
            <a:r>
              <a:rPr lang="fr-FR" sz="1100" dirty="0"/>
              <a:t>Les barrières linguistiques et culturelles </a:t>
            </a:r>
            <a:endParaRPr lang="fr-FR" sz="1100" dirty="0" smtClean="0"/>
          </a:p>
          <a:p>
            <a:pPr marL="0" indent="0" defTabSz="330200">
              <a:buClr>
                <a:srgbClr val="000000"/>
              </a:buClr>
              <a:buSzPct val="100000"/>
              <a:buNone/>
            </a:pPr>
            <a:r>
              <a:rPr lang="fr-FR" sz="1100" dirty="0" smtClean="0"/>
              <a:t>manque </a:t>
            </a:r>
            <a:r>
              <a:rPr lang="fr-FR" sz="1100" dirty="0"/>
              <a:t>d’informations sur leurs droits et d’orientation sur le fonctionnement du système marocain de </a:t>
            </a:r>
            <a:r>
              <a:rPr lang="fr-FR" sz="1100" dirty="0" smtClean="0"/>
              <a:t>santé</a:t>
            </a:r>
          </a:p>
          <a:p>
            <a:pPr marL="0" indent="0" defTabSz="330200">
              <a:buClr>
                <a:srgbClr val="000000"/>
              </a:buClr>
              <a:buSzPct val="100000"/>
              <a:buNone/>
            </a:pPr>
            <a:r>
              <a:rPr lang="fr-FR" sz="1100" dirty="0" smtClean="0"/>
              <a:t>Problème de continuer </a:t>
            </a:r>
            <a:r>
              <a:rPr lang="fr-FR" sz="1100" dirty="0"/>
              <a:t>d’accéder aux soins même en cas de mobilité et en absence d’une association </a:t>
            </a:r>
            <a:r>
              <a:rPr lang="fr-FR" sz="1100" dirty="0" smtClean="0"/>
              <a:t>accompagnatrice</a:t>
            </a:r>
          </a:p>
          <a:p>
            <a:pPr marL="0" indent="0" defTabSz="330200">
              <a:buClr>
                <a:srgbClr val="000000"/>
              </a:buClr>
              <a:buSzPct val="100000"/>
              <a:buNone/>
            </a:pPr>
            <a:r>
              <a:rPr lang="fr-FR" sz="1100" dirty="0"/>
              <a:t>L’exigence des justificatifs de logement entravent par exemple l’accès aux soins dans les établissements de soins </a:t>
            </a:r>
            <a:r>
              <a:rPr lang="fr-FR" sz="1100" dirty="0" smtClean="0"/>
              <a:t>primaire</a:t>
            </a:r>
          </a:p>
          <a:p>
            <a:pPr marL="0" indent="0" defTabSz="330200">
              <a:buClr>
                <a:srgbClr val="000000"/>
              </a:buClr>
              <a:buSzPct val="100000"/>
              <a:buNone/>
            </a:pPr>
            <a:r>
              <a:rPr lang="fr-FR" sz="1100" dirty="0"/>
              <a:t>nécessité d’un accompagnement psycho-social des migrants et réfugiés, notamment les victimes de la traite et/ou de la </a:t>
            </a:r>
            <a:r>
              <a:rPr lang="fr-FR" sz="1100" dirty="0" smtClean="0"/>
              <a:t>violence</a:t>
            </a:r>
          </a:p>
          <a:p>
            <a:pPr marL="0" indent="0" defTabSz="330200">
              <a:buClr>
                <a:srgbClr val="000000"/>
              </a:buClr>
              <a:buSzPct val="100000"/>
              <a:buNone/>
            </a:pPr>
            <a:endParaRPr lang="fr-FR" sz="1100" dirty="0" smtClean="0"/>
          </a:p>
          <a:p>
            <a:pPr defTabSz="330200">
              <a:buClr>
                <a:srgbClr val="000000"/>
              </a:buClr>
              <a:buSzPct val="100000"/>
            </a:pPr>
            <a:r>
              <a:rPr lang="fr-FR" sz="1100" b="1" dirty="0" smtClean="0"/>
              <a:t>Formation professionnelle</a:t>
            </a:r>
          </a:p>
          <a:p>
            <a:pPr marL="0" indent="0" defTabSz="330200">
              <a:buClr>
                <a:srgbClr val="000000"/>
              </a:buClr>
              <a:buSzPct val="100000"/>
              <a:buNone/>
            </a:pPr>
            <a:r>
              <a:rPr lang="fr-FR" sz="1100" dirty="0" smtClean="0"/>
              <a:t>Exclusion </a:t>
            </a:r>
            <a:r>
              <a:rPr lang="fr-FR" sz="1100" dirty="0"/>
              <a:t>des mineurs non-accompagnés </a:t>
            </a:r>
            <a:endParaRPr lang="fr-FR" sz="1100" dirty="0" smtClean="0"/>
          </a:p>
          <a:p>
            <a:pPr marL="0" indent="0" defTabSz="330200">
              <a:buClr>
                <a:srgbClr val="000000"/>
              </a:buClr>
              <a:buSzPct val="100000"/>
              <a:buNone/>
            </a:pPr>
            <a:r>
              <a:rPr lang="fr-FR" sz="1100" dirty="0" smtClean="0"/>
              <a:t>Exigence de diplôme et de la carte séjour </a:t>
            </a:r>
          </a:p>
          <a:p>
            <a:pPr marL="0" indent="0" defTabSz="330200">
              <a:buClr>
                <a:srgbClr val="000000"/>
              </a:buClr>
              <a:buSzPct val="100000"/>
              <a:buNone/>
            </a:pPr>
            <a:r>
              <a:rPr lang="fr-FR" sz="1100" dirty="0"/>
              <a:t>des besoins de base qui doivent être </a:t>
            </a:r>
            <a:r>
              <a:rPr lang="fr-FR" sz="1100" dirty="0" smtClean="0"/>
              <a:t>assurés en parallèle de la formation</a:t>
            </a:r>
          </a:p>
          <a:p>
            <a:pPr marL="0" lvl="0" indent="0">
              <a:buNone/>
            </a:pPr>
            <a:r>
              <a:rPr lang="fr-FR" sz="1100" dirty="0"/>
              <a:t>L’absence de communication </a:t>
            </a:r>
            <a:r>
              <a:rPr lang="fr-FR" sz="1100" dirty="0" smtClean="0"/>
              <a:t>la dérogation </a:t>
            </a:r>
            <a:r>
              <a:rPr lang="fr-FR" sz="1100" dirty="0"/>
              <a:t>auprès des employeurs et des candidats eux-mêmes </a:t>
            </a:r>
            <a:endParaRPr lang="fr-FR" sz="1100" dirty="0" smtClean="0"/>
          </a:p>
          <a:p>
            <a:pPr marL="0" lvl="0" indent="0">
              <a:buNone/>
            </a:pPr>
            <a:r>
              <a:rPr lang="fr-FR" sz="1100" dirty="0" smtClean="0"/>
              <a:t>La </a:t>
            </a:r>
            <a:r>
              <a:rPr lang="fr-FR" sz="1100" dirty="0"/>
              <a:t>lenteur de la procédure d’obtention d’un visa d’autorisation de travail </a:t>
            </a:r>
          </a:p>
          <a:p>
            <a:pPr marL="0" lvl="0" indent="0">
              <a:buNone/>
            </a:pPr>
            <a:r>
              <a:rPr lang="fr-FR" sz="1100" dirty="0" smtClean="0"/>
              <a:t>La </a:t>
            </a:r>
            <a:r>
              <a:rPr lang="fr-FR" sz="1100" dirty="0"/>
              <a:t>non-intégration des réfugiés dans cette procédure. </a:t>
            </a:r>
          </a:p>
          <a:p>
            <a:pPr marL="0" indent="0" defTabSz="330200">
              <a:buClr>
                <a:srgbClr val="000000"/>
              </a:buClr>
              <a:buSzPct val="100000"/>
              <a:buNone/>
            </a:pPr>
            <a:r>
              <a:rPr lang="fr-FR" sz="1100" dirty="0" smtClean="0"/>
              <a:t>Peu de bénéficiaires des Services </a:t>
            </a:r>
            <a:r>
              <a:rPr lang="fr-FR" sz="1100" dirty="0"/>
              <a:t>de recherche d’emploi </a:t>
            </a:r>
          </a:p>
          <a:p>
            <a:pPr marL="0" indent="0" defTabSz="330200">
              <a:buClr>
                <a:srgbClr val="000000"/>
              </a:buClr>
              <a:buSzPct val="100000"/>
              <a:buNone/>
            </a:pPr>
            <a:endParaRPr lang="fr-FR" sz="1100" dirty="0" smtClean="0"/>
          </a:p>
          <a:p>
            <a:pPr marL="0" indent="0" defTabSz="330200">
              <a:buClr>
                <a:srgbClr val="000000"/>
              </a:buClr>
              <a:buSzPct val="100000"/>
              <a:buNone/>
            </a:pPr>
            <a:endParaRPr lang="fr-FR" sz="1100" dirty="0"/>
          </a:p>
          <a:p>
            <a:pPr defTabSz="330200">
              <a:buClr>
                <a:srgbClr val="000000"/>
              </a:buClr>
              <a:buSzPct val="100000"/>
            </a:pPr>
            <a:r>
              <a:rPr lang="fr-FR" sz="1100" b="1" dirty="0"/>
              <a:t>Discrimination et violences </a:t>
            </a:r>
          </a:p>
          <a:p>
            <a:pPr marL="0" indent="0" defTabSz="330200">
              <a:buClr>
                <a:srgbClr val="000000"/>
              </a:buClr>
              <a:buSzPct val="100000"/>
              <a:buNone/>
            </a:pPr>
            <a:r>
              <a:rPr lang="fr-FR" sz="1100" dirty="0" smtClean="0"/>
              <a:t>Victimes de la traite des êtres humains </a:t>
            </a:r>
          </a:p>
          <a:p>
            <a:pPr marL="0" indent="0" defTabSz="330200">
              <a:buClr>
                <a:srgbClr val="000000"/>
              </a:buClr>
              <a:buSzPct val="100000"/>
              <a:buNone/>
            </a:pPr>
            <a:r>
              <a:rPr lang="fr-FR" sz="1100" dirty="0" smtClean="0"/>
              <a:t>Victimes de violences lors des mouvements de déplacement</a:t>
            </a:r>
          </a:p>
          <a:p>
            <a:pPr marL="0" indent="0" defTabSz="330200">
              <a:buClr>
                <a:srgbClr val="000000"/>
              </a:buClr>
              <a:buSzPct val="100000"/>
              <a:buNone/>
            </a:pPr>
            <a:r>
              <a:rPr lang="fr-FR" sz="1100" dirty="0" smtClean="0"/>
              <a:t>Actes de violences entre migrants et marocains </a:t>
            </a:r>
          </a:p>
          <a:p>
            <a:pPr marL="0" indent="0" defTabSz="330200">
              <a:buClr>
                <a:srgbClr val="000000"/>
              </a:buClr>
              <a:buSzPct val="100000"/>
              <a:buNone/>
            </a:pPr>
            <a:r>
              <a:rPr lang="fr-FR" sz="1100" dirty="0" smtClean="0"/>
              <a:t>Victimes de discrimination et de racisme </a:t>
            </a:r>
            <a:endParaRPr lang="fr-FR" sz="1100" dirty="0"/>
          </a:p>
        </p:txBody>
      </p:sp>
      <p:sp>
        <p:nvSpPr>
          <p:cNvPr id="5" name="Espace réservé du texte 4"/>
          <p:cNvSpPr>
            <a:spLocks noGrp="1"/>
          </p:cNvSpPr>
          <p:nvPr>
            <p:ph type="body" sz="half" idx="2"/>
          </p:nvPr>
        </p:nvSpPr>
        <p:spPr/>
        <p:txBody>
          <a:bodyPr>
            <a:normAutofit/>
          </a:bodyPr>
          <a:lstStyle/>
          <a:p>
            <a:r>
              <a:rPr lang="fr-FR" sz="1800" b="1" dirty="0"/>
              <a:t>Inégalités d’accès aux services </a:t>
            </a:r>
          </a:p>
          <a:p>
            <a:endParaRPr lang="fr-FR" sz="1800" b="1" dirty="0"/>
          </a:p>
          <a:p>
            <a:endParaRPr lang="fr-FR" sz="1800" b="1" dirty="0"/>
          </a:p>
          <a:p>
            <a:endParaRPr lang="fr-FR" sz="1800" b="1" dirty="0"/>
          </a:p>
          <a:p>
            <a:r>
              <a:rPr lang="fr-FR" sz="1800" b="1" dirty="0"/>
              <a:t>Discrimination et violence </a:t>
            </a:r>
          </a:p>
        </p:txBody>
      </p:sp>
    </p:spTree>
    <p:extLst>
      <p:ext uri="{BB962C8B-B14F-4D97-AF65-F5344CB8AC3E}">
        <p14:creationId xmlns:p14="http://schemas.microsoft.com/office/powerpoint/2010/main" val="3149587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5AF623-8C5F-4F4F-B52A-A68BFAB2B901}"/>
              </a:ext>
            </a:extLst>
          </p:cNvPr>
          <p:cNvSpPr>
            <a:spLocks noGrp="1"/>
          </p:cNvSpPr>
          <p:nvPr>
            <p:ph type="title"/>
          </p:nvPr>
        </p:nvSpPr>
        <p:spPr/>
        <p:txBody>
          <a:bodyPr/>
          <a:lstStyle/>
          <a:p>
            <a:r>
              <a:rPr lang="fr-FR" dirty="0"/>
              <a:t>Personnes en situation de Handicap</a:t>
            </a:r>
          </a:p>
        </p:txBody>
      </p:sp>
      <p:sp>
        <p:nvSpPr>
          <p:cNvPr id="4" name="Espace réservé du contenu 3"/>
          <p:cNvSpPr>
            <a:spLocks noGrp="1"/>
          </p:cNvSpPr>
          <p:nvPr>
            <p:ph idx="1"/>
          </p:nvPr>
        </p:nvSpPr>
        <p:spPr>
          <a:xfrm>
            <a:off x="3950677" y="1173363"/>
            <a:ext cx="7620000" cy="4382004"/>
          </a:xfrm>
        </p:spPr>
        <p:txBody>
          <a:bodyPr>
            <a:normAutofit fontScale="62500" lnSpcReduction="20000"/>
          </a:bodyPr>
          <a:lstStyle/>
          <a:p>
            <a:r>
              <a:rPr lang="fr-FR" b="1" dirty="0" smtClean="0"/>
              <a:t>Taux de prévalence </a:t>
            </a:r>
            <a:r>
              <a:rPr lang="fr-FR" dirty="0" smtClean="0"/>
              <a:t>élevé au niveau de la RTTAH (au-delà </a:t>
            </a:r>
            <a:r>
              <a:rPr lang="fr-FR" dirty="0"/>
              <a:t>de la moyenne nationale </a:t>
            </a:r>
            <a:r>
              <a:rPr lang="fr-FR" dirty="0" smtClean="0"/>
              <a:t>) : 11,42% </a:t>
            </a:r>
            <a:r>
              <a:rPr lang="fr-FR" dirty="0"/>
              <a:t>soit 353 952 personnes  dont 0,3 % </a:t>
            </a:r>
            <a:r>
              <a:rPr lang="fr-FR" dirty="0" smtClean="0"/>
              <a:t>sont </a:t>
            </a:r>
            <a:r>
              <a:rPr lang="fr-FR" dirty="0"/>
              <a:t>classées dans la catégorie du handicap </a:t>
            </a:r>
            <a:r>
              <a:rPr lang="fr-FR" dirty="0" smtClean="0"/>
              <a:t>« </a:t>
            </a:r>
            <a:r>
              <a:rPr lang="fr-FR" dirty="0"/>
              <a:t>très sévère » soit 7 772 personnes </a:t>
            </a:r>
            <a:endParaRPr lang="fr-FR" dirty="0" smtClean="0"/>
          </a:p>
          <a:p>
            <a:r>
              <a:rPr lang="fr-FR" dirty="0"/>
              <a:t>la prévalence du handicap change significativement selon les </a:t>
            </a:r>
            <a:r>
              <a:rPr lang="fr-FR" b="1" dirty="0"/>
              <a:t>tranches </a:t>
            </a:r>
            <a:r>
              <a:rPr lang="fr-FR" b="1" dirty="0" smtClean="0"/>
              <a:t>d’âge</a:t>
            </a:r>
          </a:p>
          <a:p>
            <a:r>
              <a:rPr lang="fr-FR" b="1" dirty="0"/>
              <a:t>niveaux d’instructions </a:t>
            </a:r>
            <a:r>
              <a:rPr lang="fr-FR" dirty="0"/>
              <a:t>bas </a:t>
            </a:r>
            <a:endParaRPr lang="fr-FR" dirty="0" smtClean="0"/>
          </a:p>
          <a:p>
            <a:r>
              <a:rPr lang="fr-FR" b="1" dirty="0"/>
              <a:t>taux de scolarisation </a:t>
            </a:r>
            <a:r>
              <a:rPr lang="fr-FR" dirty="0" smtClean="0"/>
              <a:t>très bas chez les ESH</a:t>
            </a:r>
          </a:p>
          <a:p>
            <a:r>
              <a:rPr lang="fr-FR" dirty="0"/>
              <a:t>Le </a:t>
            </a:r>
            <a:r>
              <a:rPr lang="fr-FR" b="1" dirty="0"/>
              <a:t>type du handicap </a:t>
            </a:r>
            <a:r>
              <a:rPr lang="fr-FR" dirty="0"/>
              <a:t>est également un facteur </a:t>
            </a:r>
            <a:r>
              <a:rPr lang="fr-FR" dirty="0" smtClean="0"/>
              <a:t>déterminant pour l’accès aux services</a:t>
            </a:r>
          </a:p>
          <a:p>
            <a:r>
              <a:rPr lang="fr-FR" b="1" dirty="0"/>
              <a:t>taux de chômage </a:t>
            </a:r>
            <a:r>
              <a:rPr lang="fr-FR" dirty="0"/>
              <a:t>des personnes en situation du handicap, de modéré à très sévère, est à 67.75</a:t>
            </a:r>
            <a:r>
              <a:rPr lang="fr-FR" dirty="0" smtClean="0"/>
              <a:t>%</a:t>
            </a:r>
          </a:p>
          <a:p>
            <a:r>
              <a:rPr lang="fr-FR" dirty="0" smtClean="0"/>
              <a:t>Une grande partie des services sont pris en charge par des </a:t>
            </a:r>
            <a:r>
              <a:rPr lang="fr-FR" b="1" dirty="0" smtClean="0"/>
              <a:t>OSC gestionnaires de centres </a:t>
            </a:r>
            <a:r>
              <a:rPr lang="fr-FR" dirty="0" smtClean="0"/>
              <a:t>mais qui ont déficit important en ressources financières et en personnel qualifié</a:t>
            </a:r>
          </a:p>
          <a:p>
            <a:pPr marL="0" indent="0">
              <a:buNone/>
            </a:pPr>
            <a:endParaRPr lang="fr-FR" dirty="0" smtClean="0"/>
          </a:p>
          <a:p>
            <a:endParaRPr lang="fr-FR" dirty="0"/>
          </a:p>
          <a:p>
            <a:pPr defTabSz="330200">
              <a:buClr>
                <a:srgbClr val="000000"/>
              </a:buClr>
              <a:buSzPct val="100000"/>
            </a:pPr>
            <a:endParaRPr lang="fr-FR" b="1" dirty="0"/>
          </a:p>
        </p:txBody>
      </p:sp>
      <p:sp>
        <p:nvSpPr>
          <p:cNvPr id="5" name="Espace réservé du texte 4"/>
          <p:cNvSpPr>
            <a:spLocks noGrp="1"/>
          </p:cNvSpPr>
          <p:nvPr>
            <p:ph type="body" sz="half" idx="2"/>
          </p:nvPr>
        </p:nvSpPr>
        <p:spPr/>
        <p:txBody>
          <a:bodyPr>
            <a:normAutofit/>
          </a:bodyPr>
          <a:lstStyle/>
          <a:p>
            <a:r>
              <a:rPr lang="fr-FR" sz="1800" b="1" dirty="0"/>
              <a:t>Situation générale </a:t>
            </a:r>
            <a:endParaRPr lang="fr-FR" sz="1800" dirty="0"/>
          </a:p>
          <a:p>
            <a:r>
              <a:rPr lang="fr-FR" sz="1800" dirty="0"/>
              <a:t> </a:t>
            </a:r>
          </a:p>
        </p:txBody>
      </p:sp>
    </p:spTree>
    <p:extLst>
      <p:ext uri="{BB962C8B-B14F-4D97-AF65-F5344CB8AC3E}">
        <p14:creationId xmlns:p14="http://schemas.microsoft.com/office/powerpoint/2010/main" val="14876660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Apothicaire">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2719</TotalTime>
  <Words>5872</Words>
  <Application>Microsoft Office PowerPoint</Application>
  <PresentationFormat>Personnalisé</PresentationFormat>
  <Paragraphs>922</Paragraphs>
  <Slides>42</Slides>
  <Notes>18</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Clarté</vt:lpstr>
      <vt:lpstr> Présentation des Résultats de l’Etude Diagnostic et de La stratégie G&amp;SI pour le Conseil Régional TTAH</vt:lpstr>
      <vt:lpstr>Genre et Inclusion sociale – Pourquoi?</vt:lpstr>
      <vt:lpstr>Genre et Inclusion sociale – Définitions</vt:lpstr>
      <vt:lpstr>Déroulement de l’étude – présentation des résultats </vt:lpstr>
      <vt:lpstr>Résultats du Diagnostic</vt:lpstr>
      <vt:lpstr>Opportunités et défis des groupes marginalisés </vt:lpstr>
      <vt:lpstr>Migrants et réfugiés </vt:lpstr>
      <vt:lpstr>Migrants et réfugiés </vt:lpstr>
      <vt:lpstr>Personnes en situation de Handicap</vt:lpstr>
      <vt:lpstr>Personnes en situation de Handicap</vt:lpstr>
      <vt:lpstr>Femmes en situation précaire </vt:lpstr>
      <vt:lpstr>Femmes en situation précaire </vt:lpstr>
      <vt:lpstr>Stratégie Régionale - GIS</vt:lpstr>
      <vt:lpstr>Stratégie régionale - Migrants </vt:lpstr>
      <vt:lpstr>Stratégie régionale - Migrants </vt:lpstr>
      <vt:lpstr>Stratégie régionale - Migrants </vt:lpstr>
      <vt:lpstr>Stratégie régionale - Migrants </vt:lpstr>
      <vt:lpstr>Stratégie régionale - Migrants </vt:lpstr>
      <vt:lpstr>Stratégie régionale - Migrants </vt:lpstr>
      <vt:lpstr>Stratégie régionale – Personnes en situation de handicap</vt:lpstr>
      <vt:lpstr>Stratégie régionale – Personnes en situation de handicap</vt:lpstr>
      <vt:lpstr>Stratégie régionale – Personnes en situation de handicap</vt:lpstr>
      <vt:lpstr>Stratégie régionale – Personnes en situation de handicap</vt:lpstr>
      <vt:lpstr>Stratégie régionale – Personnes en situation de handicap</vt:lpstr>
      <vt:lpstr>Femmes en situation précaire </vt:lpstr>
      <vt:lpstr>Stratégie régionale – Femmes en situation précaire </vt:lpstr>
      <vt:lpstr>Stratégie régionale – Femmes en situation précaire </vt:lpstr>
      <vt:lpstr>Stratégie régionale – Femmes en situation précaire </vt:lpstr>
      <vt:lpstr>Stratégie régionale – Femmes en situation précaire </vt:lpstr>
      <vt:lpstr>Stratégie régionale – Femmes en situation précaire </vt:lpstr>
      <vt:lpstr>Stratégie régionale – Femmes en situation précaire </vt:lpstr>
      <vt:lpstr>Mesures Transversales</vt:lpstr>
      <vt:lpstr>Mesures Transversales</vt:lpstr>
      <vt:lpstr>Cartographie des acteurs </vt:lpstr>
      <vt:lpstr>Cartographie des acteurs </vt:lpstr>
      <vt:lpstr>Cartographie des acteurs </vt:lpstr>
      <vt:lpstr>Cartographie des acteurs </vt:lpstr>
      <vt:lpstr>Cartographie des acteurs </vt:lpstr>
      <vt:lpstr>Positionnement institutionnel de l’AREP</vt:lpstr>
      <vt:lpstr>Quelques orientations pour renforcer la position institutionnelle de l’AREP en matière du GIS</vt:lpstr>
      <vt:lpstr>Autres problématiques non-couvertes par la stratégie GIS</vt:lpstr>
      <vt:lpstr>Merci pour votre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Pechan Driver</dc:creator>
  <cp:lastModifiedBy>Latifa</cp:lastModifiedBy>
  <cp:revision>266</cp:revision>
  <dcterms:created xsi:type="dcterms:W3CDTF">2018-09-04T13:50:00Z</dcterms:created>
  <dcterms:modified xsi:type="dcterms:W3CDTF">2018-09-22T16:54:46Z</dcterms:modified>
</cp:coreProperties>
</file>